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1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CB1A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367"/>
    <p:restoredTop sz="94610"/>
  </p:normalViewPr>
  <p:slideViewPr>
    <p:cSldViewPr snapToGrid="0" snapToObjects="1">
      <p:cViewPr varScale="1">
        <p:scale>
          <a:sx n="117" d="100"/>
          <a:sy n="117" d="100"/>
        </p:scale>
        <p:origin x="272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9677263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[Sources]
- Uploaded abstract: /mnt/data/Corporate rebranding-From tweet to X.docx
- Uploaded dataset: /mnt/data/twitter comments.csv
- Analyses and charts in this deck were computed from the uploaded dataset by the assistant.
- Title, framing, and summary claims are based on the uploaded abstract and uploaded dataset.
[/Sources]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[Sources]
- Uploaded abstract: /mnt/data/Corporate rebranding-From tweet to X.docx
- Uploaded dataset: /mnt/data/twitter comments.csv
- Analyses and charts in this deck were computed from the uploaded dataset by the assistant.
- Research gap and framing are summarized from the uploaded abstract.
[/Sources]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[Sources]
- Uploaded abstract: /mnt/data/Corporate rebranding-From tweet to X.docx
- Uploaded dataset: /mnt/data/twitter comments.csv
- Analyses and charts in this deck were computed from the uploaded dataset by the assistant.
- Method slide reflects variables and structure in the uploaded CSV plus research design from the uploaded abstract.
[/Sources]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[Sources]
- Uploaded abstract: /mnt/data/Corporate rebranding-From tweet to X.docx
- Uploaded dataset: /mnt/data/twitter comments.csv
- Analyses and charts in this deck were computed from the uploaded dataset by the assistant.
- Statistics shown here were computed from the uploaded CSV.
[/Sources]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[Sources]
- Uploaded abstract: /mnt/data/Corporate rebranding-From tweet to X.docx
- Uploaded dataset: /mnt/data/twitter comments.csv
- Analyses and charts in this deck were computed from the uploaded dataset by the assistant.
- Theme chart and verbatim quotes come from the uploaded CSV; thematic framing follows the uploaded abstract.
[/Sources]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[Sources]
- Uploaded abstract: /mnt/data/Corporate rebranding-From tweet to X.docx
- Uploaded dataset: /mnt/data/twitter comments.csv
- Analyses and charts in this deck were computed from the uploaded dataset by the assistant.
- Heatmap, chi-square test for search terms, and logistic estimates were computed from the uploaded CSV.
[/Sources]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[Sources]
- Uploaded abstract: /mnt/data/Corporate rebranding-From tweet to X.docx
- Uploaded dataset: /mnt/data/twitter comments.csv
- Analyses and charts in this deck were computed from the uploaded dataset by the assistant.
- Implications synthesize the uploaded abstract and quantitative patterns observed in the uploaded CSV.
[/Sources]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[Sources]
- Uploaded abstract: /mnt/data/Corporate rebranding-From tweet to X.docx
- Uploaded dataset: /mnt/data/twitter comments.csv
- Analyses and charts in this deck were computed from the uploaded dataset by the assistant.
- Conclusion slide synthesizes findings from the uploaded abstract and uploaded CSV.
[/Sources]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SE">
    <p:bg>
      <p:bgPr>
        <a:solidFill>
          <a:srgbClr val="F6F8F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11658600" y="6473952"/>
            <a:ext cx="274320" cy="182880"/>
          </a:xfrm>
          <a:prstGeom prst="rect">
            <a:avLst/>
          </a:prstGeom>
          <a:extLst>
            <a:ext uri="{C572A759-6A51-4108-AA02-DFA0A04FC94B}">
              <ma14:wrappingTextBoxFlag xmlns="" xmlns:ma14="http://schemas.microsoft.com/office/mac/drawingml/2011/main" val="0"/>
            </a:ext>
          </a:extLst>
        </p:spPr>
        <p:txBody>
          <a:bodyPr/>
          <a:lstStyle>
            <a:lvl1pPr>
              <a:defRPr sz="900">
                <a:solidFill>
                  <a:srgbClr val="7B8794"/>
                </a:solidFill>
              </a:defRPr>
            </a:lvl1pPr>
          </a:lstStyle>
          <a:p>
            <a:pPr algn="r"/>
            <a:fld id="{F7021451-1387-4CA6-816F-3879F97B5CBC}" type="slidenum">
              <a:rPr lang="en-US" b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11658600" y="6473952"/>
            <a:ext cx="274320" cy="182880"/>
          </a:xfrm>
          <a:prstGeom prst="rect">
            <a:avLst/>
          </a:prstGeom>
          <a:extLst>
            <a:ext uri="{C572A759-6A51-4108-AA02-DFA0A04FC94B}">
              <ma14:wrappingTextBoxFlag xmlns="" xmlns:ma14="http://schemas.microsoft.com/office/mac/drawingml/2011/main" val="0"/>
            </a:ext>
          </a:extLst>
        </p:spPr>
        <p:txBody>
          <a:bodyPr/>
          <a:lstStyle>
            <a:lvl1pPr>
              <a:defRPr sz="900">
                <a:solidFill>
                  <a:srgbClr val="7B8794"/>
                </a:solidFill>
              </a:defRPr>
            </a:lvl1pPr>
          </a:lstStyle>
          <a:p>
            <a:pPr algn="r"/>
            <a:fld id="{F7021451-1387-4CA6-816F-3879F97B5CBC}" type="slidenum">
              <a:rPr lang="en-US" b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0F121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818120" y="411480"/>
            <a:ext cx="3657600" cy="5120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20000" b="1" dirty="0">
                <a:solidFill>
                  <a:srgbClr val="1C212A"/>
                </a:solidFill>
              </a:rPr>
              <a:t>X</a:t>
            </a:r>
            <a:endParaRPr lang="en-US" sz="20000" dirty="0"/>
          </a:p>
        </p:txBody>
      </p:sp>
      <p:sp>
        <p:nvSpPr>
          <p:cNvPr id="3" name="Text 1"/>
          <p:cNvSpPr/>
          <p:nvPr/>
        </p:nvSpPr>
        <p:spPr>
          <a:xfrm>
            <a:off x="713232" y="1024128"/>
            <a:ext cx="5852160" cy="10241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3500" b="1" dirty="0">
                <a:solidFill>
                  <a:srgbClr val="F8FAFC"/>
                </a:solidFill>
              </a:rPr>
              <a:t>Corporate Rebranding</a:t>
            </a:r>
            <a:endParaRPr lang="en-US" sz="3500" dirty="0"/>
          </a:p>
          <a:p>
            <a:pPr marL="0" indent="0">
              <a:buNone/>
            </a:pPr>
            <a:r>
              <a:rPr lang="en-US" sz="3500" b="1" dirty="0">
                <a:solidFill>
                  <a:srgbClr val="F8FAFC"/>
                </a:solidFill>
              </a:rPr>
              <a:t>Strategies</a:t>
            </a:r>
            <a:endParaRPr lang="en-US" sz="3500" dirty="0"/>
          </a:p>
        </p:txBody>
      </p:sp>
      <p:sp>
        <p:nvSpPr>
          <p:cNvPr id="4" name="Text 2"/>
          <p:cNvSpPr/>
          <p:nvPr/>
        </p:nvSpPr>
        <p:spPr>
          <a:xfrm>
            <a:off x="731520" y="2212848"/>
            <a:ext cx="6309360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2500" i="1" dirty="0">
                <a:solidFill>
                  <a:srgbClr val="C7D2FE"/>
                </a:solidFill>
              </a:rPr>
              <a:t>From the Flying Bird to the Stylized X</a:t>
            </a:r>
            <a:endParaRPr lang="en-US" sz="2500" dirty="0"/>
          </a:p>
        </p:txBody>
      </p:sp>
      <p:sp>
        <p:nvSpPr>
          <p:cNvPr id="5" name="Text 3"/>
          <p:cNvSpPr/>
          <p:nvPr/>
        </p:nvSpPr>
        <p:spPr>
          <a:xfrm>
            <a:off x="731520" y="2816352"/>
            <a:ext cx="310896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endParaRPr lang="en-US" sz="1100" dirty="0"/>
          </a:p>
        </p:txBody>
      </p:sp>
      <p:sp>
        <p:nvSpPr>
          <p:cNvPr id="6" name="Shape 4"/>
          <p:cNvSpPr/>
          <p:nvPr/>
        </p:nvSpPr>
        <p:spPr>
          <a:xfrm>
            <a:off x="749808" y="2692564"/>
            <a:ext cx="2834640" cy="0"/>
          </a:xfrm>
          <a:prstGeom prst="line">
            <a:avLst/>
          </a:prstGeom>
          <a:noFill/>
          <a:ln w="19050">
            <a:solidFill>
              <a:srgbClr val="334155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7" name="Text 5"/>
          <p:cNvSpPr/>
          <p:nvPr/>
        </p:nvSpPr>
        <p:spPr>
          <a:xfrm>
            <a:off x="708660" y="3406140"/>
            <a:ext cx="5120640" cy="106380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2000" b="1" i="1" dirty="0">
                <a:solidFill>
                  <a:srgbClr val="E2E8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Assoc. Prof. Şahver OMERAKİ ÇEKİRDEKCİ</a:t>
            </a:r>
          </a:p>
          <a:p>
            <a:pPr marL="0" indent="0">
              <a:buNone/>
            </a:pPr>
            <a:r>
              <a:rPr lang="en-US" sz="2000" b="1" i="1" dirty="0">
                <a:solidFill>
                  <a:srgbClr val="E2E8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Istanbul Galata University</a:t>
            </a:r>
          </a:p>
          <a:p>
            <a:pPr marL="0" indent="0">
              <a:buNone/>
            </a:pPr>
            <a:r>
              <a:rPr lang="en-US" sz="2000" b="1" i="1" dirty="0">
                <a:solidFill>
                  <a:srgbClr val="E2E8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tr-TR" sz="2000" b="1" i="1" dirty="0">
              <a:solidFill>
                <a:srgbClr val="E2E8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r>
              <a:rPr lang="en-US" sz="2000" b="1" i="1" dirty="0">
                <a:solidFill>
                  <a:srgbClr val="E2E8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Assist. Prof. Ayşe İLGÜN KAMANLI</a:t>
            </a:r>
          </a:p>
          <a:p>
            <a:pPr marL="0" indent="0">
              <a:buNone/>
            </a:pPr>
            <a:r>
              <a:rPr lang="en-US" sz="2000" b="1" i="1" dirty="0">
                <a:solidFill>
                  <a:srgbClr val="E2E8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Doğuş University</a:t>
            </a:r>
          </a:p>
          <a:p>
            <a:pPr marL="0" indent="0">
              <a:buNone/>
            </a:pPr>
            <a:endParaRPr lang="en-US" sz="20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1" name="Text 19"/>
          <p:cNvSpPr/>
          <p:nvPr/>
        </p:nvSpPr>
        <p:spPr>
          <a:xfrm>
            <a:off x="731520" y="5961888"/>
            <a:ext cx="694944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endParaRPr lang="en-US" sz="1300" dirty="0"/>
          </a:p>
        </p:txBody>
      </p:sp>
      <p:sp>
        <p:nvSpPr>
          <p:cNvPr id="22" name="Text 20"/>
          <p:cNvSpPr/>
          <p:nvPr/>
        </p:nvSpPr>
        <p:spPr>
          <a:xfrm>
            <a:off x="11658600" y="6446520"/>
            <a:ext cx="18288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r">
              <a:buNone/>
            </a:pPr>
            <a:r>
              <a:rPr lang="en-US" sz="900" dirty="0">
                <a:solidFill>
                  <a:srgbClr val="64748B"/>
                </a:solidFill>
              </a:rPr>
              <a:t>1</a:t>
            </a:r>
            <a:endParaRPr lang="en-US" sz="900" dirty="0"/>
          </a:p>
        </p:txBody>
      </p:sp>
      <p:sp>
        <p:nvSpPr>
          <p:cNvPr id="25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11658600" y="6473952"/>
            <a:ext cx="274320" cy="182880"/>
          </a:xfrm>
          <a:prstGeom prst="rect">
            <a:avLst/>
          </a:prstGeom>
          <a:extLst>
            <a:ext uri="{C572A759-6A51-4108-AA02-DFA0A04FC94B}">
              <ma14:wrappingTextBoxFlag xmlns="" xmlns:ma14="http://schemas.microsoft.com/office/mac/drawingml/2011/main" val="0"/>
            </a:ext>
          </a:extLst>
        </p:spPr>
        <p:txBody>
          <a:bodyPr/>
          <a:lstStyle>
            <a:lvl1pPr>
              <a:defRPr sz="900">
                <a:solidFill>
                  <a:srgbClr val="7B8794"/>
                </a:solidFill>
              </a:defRPr>
            </a:lvl1pPr>
          </a:lstStyle>
          <a:p>
            <a:pPr algn="r"/>
            <a:fld id="{F7021451-1387-4CA6-816F-3879F97B5CBC}" type="slidenum">
              <a:rPr lang="en-US" b="0"/>
              <a:t>1</a:t>
            </a:fld>
            <a:endParaRPr 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1"/>
          <p:cNvSpPr/>
          <p:nvPr/>
        </p:nvSpPr>
        <p:spPr>
          <a:xfrm>
            <a:off x="566928" y="457200"/>
            <a:ext cx="813816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2400" b="1" dirty="0">
                <a:solidFill>
                  <a:srgbClr val="0E1726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Introduction</a:t>
            </a:r>
            <a:endParaRPr lang="en-US" sz="2400" dirty="0"/>
          </a:p>
        </p:txBody>
      </p:sp>
      <p:sp>
        <p:nvSpPr>
          <p:cNvPr id="4" name="Shape 2"/>
          <p:cNvSpPr/>
          <p:nvPr/>
        </p:nvSpPr>
        <p:spPr>
          <a:xfrm>
            <a:off x="566928" y="859536"/>
            <a:ext cx="11018520" cy="0"/>
          </a:xfrm>
          <a:prstGeom prst="line">
            <a:avLst/>
          </a:prstGeom>
          <a:noFill/>
          <a:ln w="15240">
            <a:solidFill>
              <a:srgbClr val="D7E0EA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5" name="Shape 3"/>
          <p:cNvSpPr/>
          <p:nvPr/>
        </p:nvSpPr>
        <p:spPr>
          <a:xfrm>
            <a:off x="566928" y="1115568"/>
            <a:ext cx="5623560" cy="4983480"/>
          </a:xfrm>
          <a:prstGeom prst="roundRect">
            <a:avLst>
              <a:gd name="adj" fmla="val 2202"/>
            </a:avLst>
          </a:prstGeom>
          <a:solidFill>
            <a:srgbClr val="FFFFFF"/>
          </a:solidFill>
          <a:ln w="12700">
            <a:solidFill>
              <a:srgbClr val="D7E0EA"/>
            </a:solidFill>
            <a:prstDash val="solid"/>
          </a:ln>
          <a:effectLst>
            <a:outerShdw blurRad="12700" dist="50800" dir="2700000" algn="bl" rotWithShape="0">
              <a:srgbClr val="CBD5E1">
                <a:alpha val="12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6" name="Text 4"/>
          <p:cNvSpPr/>
          <p:nvPr/>
        </p:nvSpPr>
        <p:spPr>
          <a:xfrm>
            <a:off x="804672" y="1353312"/>
            <a:ext cx="2468880" cy="2194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700" b="1" dirty="0">
                <a:solidFill>
                  <a:srgbClr val="0E1726"/>
                </a:solidFill>
              </a:rPr>
              <a:t>Why this case matters</a:t>
            </a:r>
            <a:endParaRPr lang="en-US" sz="1700" dirty="0"/>
          </a:p>
        </p:txBody>
      </p:sp>
      <p:sp>
        <p:nvSpPr>
          <p:cNvPr id="7" name="Shape 5"/>
          <p:cNvSpPr/>
          <p:nvPr/>
        </p:nvSpPr>
        <p:spPr>
          <a:xfrm>
            <a:off x="822960" y="1746504"/>
            <a:ext cx="109728" cy="109728"/>
          </a:xfrm>
          <a:prstGeom prst="ellipse">
            <a:avLst/>
          </a:prstGeom>
          <a:solidFill>
            <a:srgbClr val="4C78A8"/>
          </a:solidFill>
          <a:ln w="12700">
            <a:solidFill>
              <a:srgbClr val="4C78A8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8" name="Text 6"/>
          <p:cNvSpPr/>
          <p:nvPr/>
        </p:nvSpPr>
        <p:spPr>
          <a:xfrm>
            <a:off x="987552" y="1700784"/>
            <a:ext cx="4956048" cy="43891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500" dirty="0">
                <a:solidFill>
                  <a:srgbClr val="0E1726"/>
                </a:solidFill>
              </a:rPr>
              <a:t>Corporate rebranding reshapes a firm’s identity, positioning, and symbolic meaning—not just its visual assets.</a:t>
            </a:r>
            <a:endParaRPr lang="en-US" sz="1500" dirty="0"/>
          </a:p>
        </p:txBody>
      </p:sp>
      <p:sp>
        <p:nvSpPr>
          <p:cNvPr id="9" name="Shape 7"/>
          <p:cNvSpPr/>
          <p:nvPr/>
        </p:nvSpPr>
        <p:spPr>
          <a:xfrm>
            <a:off x="822960" y="2459736"/>
            <a:ext cx="109728" cy="109728"/>
          </a:xfrm>
          <a:prstGeom prst="ellipse">
            <a:avLst/>
          </a:prstGeom>
          <a:solidFill>
            <a:srgbClr val="4C78A8"/>
          </a:solidFill>
          <a:ln w="12700">
            <a:solidFill>
              <a:srgbClr val="4C78A8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0" name="Text 8"/>
          <p:cNvSpPr/>
          <p:nvPr/>
        </p:nvSpPr>
        <p:spPr>
          <a:xfrm>
            <a:off x="987552" y="2414016"/>
            <a:ext cx="4956048" cy="43891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500" dirty="0">
                <a:solidFill>
                  <a:srgbClr val="0E1726"/>
                </a:solidFill>
              </a:rPr>
              <a:t>Most rebranding studies emphasize favorable outcomes; this study also captures backlash, confusion, and brand avoidance.</a:t>
            </a:r>
            <a:endParaRPr lang="en-US" sz="1500" dirty="0"/>
          </a:p>
        </p:txBody>
      </p:sp>
      <p:sp>
        <p:nvSpPr>
          <p:cNvPr id="11" name="Shape 9"/>
          <p:cNvSpPr/>
          <p:nvPr/>
        </p:nvSpPr>
        <p:spPr>
          <a:xfrm>
            <a:off x="822960" y="3172968"/>
            <a:ext cx="109728" cy="109728"/>
          </a:xfrm>
          <a:prstGeom prst="ellipse">
            <a:avLst/>
          </a:prstGeom>
          <a:solidFill>
            <a:srgbClr val="4C78A8"/>
          </a:solidFill>
          <a:ln w="12700">
            <a:solidFill>
              <a:srgbClr val="4C78A8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2" name="Text 10"/>
          <p:cNvSpPr/>
          <p:nvPr/>
        </p:nvSpPr>
        <p:spPr>
          <a:xfrm>
            <a:off x="987552" y="3127248"/>
            <a:ext cx="4956048" cy="43891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500" dirty="0">
                <a:solidFill>
                  <a:srgbClr val="0E1726"/>
                </a:solidFill>
              </a:rPr>
              <a:t>The Twitter → X change is an unusually visible digital rebrand, making it a strong case for stakeholder reaction analysis.</a:t>
            </a:r>
            <a:endParaRPr lang="en-US" sz="1500" dirty="0"/>
          </a:p>
        </p:txBody>
      </p:sp>
      <p:sp>
        <p:nvSpPr>
          <p:cNvPr id="13" name="Shape 11"/>
          <p:cNvSpPr/>
          <p:nvPr/>
        </p:nvSpPr>
        <p:spPr>
          <a:xfrm>
            <a:off x="822960" y="3886200"/>
            <a:ext cx="109728" cy="109728"/>
          </a:xfrm>
          <a:prstGeom prst="ellipse">
            <a:avLst/>
          </a:prstGeom>
          <a:solidFill>
            <a:srgbClr val="4C78A8"/>
          </a:solidFill>
          <a:ln w="12700">
            <a:solidFill>
              <a:srgbClr val="4C78A8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4" name="Text 12"/>
          <p:cNvSpPr/>
          <p:nvPr/>
        </p:nvSpPr>
        <p:spPr>
          <a:xfrm>
            <a:off x="987552" y="3840480"/>
            <a:ext cx="4956048" cy="43891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1500" dirty="0">
                <a:solidFill>
                  <a:srgbClr val="0E1726"/>
                </a:solidFill>
              </a:rPr>
              <a:t>Social media discourse offers a netnographic window into how external stakeholders interpret identity change in real time.</a:t>
            </a:r>
            <a:endParaRPr lang="en-US" sz="1500" dirty="0"/>
          </a:p>
        </p:txBody>
      </p:sp>
      <p:sp>
        <p:nvSpPr>
          <p:cNvPr id="15" name="Shape 13"/>
          <p:cNvSpPr/>
          <p:nvPr/>
        </p:nvSpPr>
        <p:spPr>
          <a:xfrm>
            <a:off x="822960" y="4718305"/>
            <a:ext cx="5074920" cy="1152144"/>
          </a:xfrm>
          <a:prstGeom prst="roundRect">
            <a:avLst>
              <a:gd name="adj" fmla="val 11321"/>
            </a:avLst>
          </a:prstGeom>
          <a:solidFill>
            <a:srgbClr val="EEF4FA"/>
          </a:solidFill>
          <a:ln w="12700">
            <a:solidFill>
              <a:srgbClr val="EEF4FA"/>
            </a:solidFill>
            <a:prstDash val="solid"/>
          </a:ln>
          <a:effectLst>
            <a:outerShdw blurRad="12700" dist="50800" dir="2700000" algn="bl" rotWithShape="0">
              <a:srgbClr val="CBD5E1">
                <a:alpha val="12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16" name="Text 14"/>
          <p:cNvSpPr/>
          <p:nvPr/>
        </p:nvSpPr>
        <p:spPr>
          <a:xfrm>
            <a:off x="987551" y="4764024"/>
            <a:ext cx="2702705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700" b="1" dirty="0">
                <a:solidFill>
                  <a:srgbClr val="4C78A8"/>
                </a:solidFill>
              </a:rPr>
              <a:t>Research question</a:t>
            </a:r>
            <a:endParaRPr lang="en-US" sz="1700" dirty="0"/>
          </a:p>
        </p:txBody>
      </p:sp>
      <p:sp>
        <p:nvSpPr>
          <p:cNvPr id="17" name="Text 15"/>
          <p:cNvSpPr/>
          <p:nvPr/>
        </p:nvSpPr>
        <p:spPr>
          <a:xfrm>
            <a:off x="974925" y="5285232"/>
            <a:ext cx="4572000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700" b="1" dirty="0">
                <a:solidFill>
                  <a:srgbClr val="0E1726"/>
                </a:solidFill>
              </a:rPr>
              <a:t>How did stakeholder reactions change before and after the Twitter → X rebranding announcement?</a:t>
            </a:r>
            <a:endParaRPr lang="en-US" sz="1700" dirty="0"/>
          </a:p>
        </p:txBody>
      </p:sp>
      <p:sp>
        <p:nvSpPr>
          <p:cNvPr id="18" name="Shape 16"/>
          <p:cNvSpPr/>
          <p:nvPr/>
        </p:nvSpPr>
        <p:spPr>
          <a:xfrm>
            <a:off x="6400800" y="1115568"/>
            <a:ext cx="5193792" cy="1325880"/>
          </a:xfrm>
          <a:prstGeom prst="roundRect">
            <a:avLst>
              <a:gd name="adj" fmla="val 8276"/>
            </a:avLst>
          </a:prstGeom>
          <a:solidFill>
            <a:srgbClr val="FFFFFF"/>
          </a:solidFill>
          <a:ln w="12700">
            <a:solidFill>
              <a:srgbClr val="D7E0EA"/>
            </a:solidFill>
            <a:prstDash val="solid"/>
          </a:ln>
          <a:effectLst>
            <a:outerShdw blurRad="12700" dist="50800" dir="2700000" algn="bl" rotWithShape="0">
              <a:srgbClr val="CBD5E1">
                <a:alpha val="12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19" name="Text 17"/>
          <p:cNvSpPr/>
          <p:nvPr/>
        </p:nvSpPr>
        <p:spPr>
          <a:xfrm>
            <a:off x="6638544" y="1353312"/>
            <a:ext cx="64008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00" b="1" dirty="0">
                <a:solidFill>
                  <a:srgbClr val="4C78A8"/>
                </a:solidFill>
              </a:rPr>
              <a:t>Case</a:t>
            </a:r>
            <a:endParaRPr lang="en-US" sz="1200" dirty="0"/>
          </a:p>
        </p:txBody>
      </p:sp>
      <p:sp>
        <p:nvSpPr>
          <p:cNvPr id="20" name="Text 18"/>
          <p:cNvSpPr/>
          <p:nvPr/>
        </p:nvSpPr>
        <p:spPr>
          <a:xfrm>
            <a:off x="6638544" y="1572768"/>
            <a:ext cx="429768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800" b="1" dirty="0">
                <a:solidFill>
                  <a:srgbClr val="0E1726"/>
                </a:solidFill>
              </a:rPr>
              <a:t>Twitter’s July 2023 rebrand to X</a:t>
            </a:r>
            <a:endParaRPr lang="en-US" sz="1800" dirty="0"/>
          </a:p>
        </p:txBody>
      </p:sp>
      <p:sp>
        <p:nvSpPr>
          <p:cNvPr id="21" name="Text 19"/>
          <p:cNvSpPr/>
          <p:nvPr/>
        </p:nvSpPr>
        <p:spPr>
          <a:xfrm>
            <a:off x="6638544" y="1920240"/>
            <a:ext cx="457200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50" dirty="0">
                <a:solidFill>
                  <a:srgbClr val="51606F"/>
                </a:solidFill>
              </a:rPr>
              <a:t>A high-visibility identity shift with strong symbolic stakes.</a:t>
            </a:r>
            <a:endParaRPr lang="en-US" sz="1250" dirty="0"/>
          </a:p>
        </p:txBody>
      </p:sp>
      <p:sp>
        <p:nvSpPr>
          <p:cNvPr id="22" name="Shape 20"/>
          <p:cNvSpPr/>
          <p:nvPr/>
        </p:nvSpPr>
        <p:spPr>
          <a:xfrm>
            <a:off x="6400800" y="2670048"/>
            <a:ext cx="5193792" cy="1325880"/>
          </a:xfrm>
          <a:prstGeom prst="roundRect">
            <a:avLst>
              <a:gd name="adj" fmla="val 8276"/>
            </a:avLst>
          </a:prstGeom>
          <a:solidFill>
            <a:srgbClr val="FFFFFF"/>
          </a:solidFill>
          <a:ln w="12700">
            <a:solidFill>
              <a:srgbClr val="D7E0EA"/>
            </a:solidFill>
            <a:prstDash val="solid"/>
          </a:ln>
          <a:effectLst>
            <a:outerShdw blurRad="12700" dist="50800" dir="2700000" algn="bl" rotWithShape="0">
              <a:srgbClr val="CBD5E1">
                <a:alpha val="12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23" name="Text 21"/>
          <p:cNvSpPr/>
          <p:nvPr/>
        </p:nvSpPr>
        <p:spPr>
          <a:xfrm>
            <a:off x="6638544" y="2907792"/>
            <a:ext cx="64008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00" b="1" dirty="0">
                <a:solidFill>
                  <a:srgbClr val="4C78A8"/>
                </a:solidFill>
              </a:rPr>
              <a:t>Gap</a:t>
            </a:r>
            <a:endParaRPr lang="en-US" sz="1200" dirty="0"/>
          </a:p>
        </p:txBody>
      </p:sp>
      <p:sp>
        <p:nvSpPr>
          <p:cNvPr id="24" name="Text 22"/>
          <p:cNvSpPr/>
          <p:nvPr/>
        </p:nvSpPr>
        <p:spPr>
          <a:xfrm>
            <a:off x="6668335" y="3254870"/>
            <a:ext cx="4658721" cy="2377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800" b="1" dirty="0">
                <a:solidFill>
                  <a:srgbClr val="0E1726"/>
                </a:solidFill>
              </a:rPr>
              <a:t>Move beyond “successful rebrand” assumptions</a:t>
            </a:r>
            <a:endParaRPr lang="en-US" sz="1800" dirty="0"/>
          </a:p>
        </p:txBody>
      </p:sp>
      <p:sp>
        <p:nvSpPr>
          <p:cNvPr id="25" name="Text 23"/>
          <p:cNvSpPr/>
          <p:nvPr/>
        </p:nvSpPr>
        <p:spPr>
          <a:xfrm>
            <a:off x="6638544" y="3683655"/>
            <a:ext cx="457200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50" dirty="0">
                <a:solidFill>
                  <a:srgbClr val="51606F"/>
                </a:solidFill>
              </a:rPr>
              <a:t>Capture both positive and negative reactions in the same design.</a:t>
            </a:r>
            <a:endParaRPr lang="en-US" sz="1250" dirty="0"/>
          </a:p>
        </p:txBody>
      </p:sp>
      <p:sp>
        <p:nvSpPr>
          <p:cNvPr id="26" name="Shape 24"/>
          <p:cNvSpPr/>
          <p:nvPr/>
        </p:nvSpPr>
        <p:spPr>
          <a:xfrm>
            <a:off x="6400800" y="4224528"/>
            <a:ext cx="5193792" cy="1874520"/>
          </a:xfrm>
          <a:prstGeom prst="roundRect">
            <a:avLst>
              <a:gd name="adj" fmla="val 5854"/>
            </a:avLst>
          </a:prstGeom>
          <a:solidFill>
            <a:srgbClr val="FFFFFF"/>
          </a:solidFill>
          <a:ln w="12700">
            <a:solidFill>
              <a:srgbClr val="D7E0EA"/>
            </a:solidFill>
            <a:prstDash val="solid"/>
          </a:ln>
          <a:effectLst>
            <a:outerShdw blurRad="12700" dist="50800" dir="2700000" algn="bl" rotWithShape="0">
              <a:srgbClr val="CBD5E1">
                <a:alpha val="12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27" name="Text 25"/>
          <p:cNvSpPr/>
          <p:nvPr/>
        </p:nvSpPr>
        <p:spPr>
          <a:xfrm>
            <a:off x="6638544" y="4462272"/>
            <a:ext cx="91440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00" b="1" dirty="0">
                <a:solidFill>
                  <a:srgbClr val="4C78A8"/>
                </a:solidFill>
              </a:rPr>
              <a:t>Contribution</a:t>
            </a:r>
            <a:endParaRPr lang="en-US" sz="1200" dirty="0"/>
          </a:p>
        </p:txBody>
      </p:sp>
      <p:sp>
        <p:nvSpPr>
          <p:cNvPr id="28" name="Text 26"/>
          <p:cNvSpPr/>
          <p:nvPr/>
        </p:nvSpPr>
        <p:spPr>
          <a:xfrm>
            <a:off x="6638544" y="4681728"/>
            <a:ext cx="4480560" cy="4937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800" b="1" dirty="0">
                <a:solidFill>
                  <a:srgbClr val="0E1726"/>
                </a:solidFill>
              </a:rPr>
              <a:t>Combine comparative sentiment evidence with narrative theme shifts</a:t>
            </a:r>
            <a:endParaRPr lang="en-US" sz="1800" dirty="0"/>
          </a:p>
        </p:txBody>
      </p:sp>
      <p:sp>
        <p:nvSpPr>
          <p:cNvPr id="29" name="Text 27"/>
          <p:cNvSpPr/>
          <p:nvPr/>
        </p:nvSpPr>
        <p:spPr>
          <a:xfrm>
            <a:off x="6638544" y="5285232"/>
            <a:ext cx="4572000" cy="42062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50" dirty="0">
                <a:solidFill>
                  <a:srgbClr val="51606F"/>
                </a:solidFill>
              </a:rPr>
              <a:t>This lets the presentation answer two questions at once: “Did sentiment change?” and “What changed in the discourse itself?”</a:t>
            </a:r>
            <a:endParaRPr lang="en-US" sz="1250" dirty="0"/>
          </a:p>
        </p:txBody>
      </p:sp>
      <p:sp>
        <p:nvSpPr>
          <p:cNvPr id="30" name="Text 28"/>
          <p:cNvSpPr/>
          <p:nvPr/>
        </p:nvSpPr>
        <p:spPr>
          <a:xfrm>
            <a:off x="566928" y="6446520"/>
            <a:ext cx="502920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endParaRPr lang="en-US" sz="900" dirty="0"/>
          </a:p>
        </p:txBody>
      </p:sp>
      <p:sp>
        <p:nvSpPr>
          <p:cNvPr id="31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11658600" y="6473952"/>
            <a:ext cx="274320" cy="182880"/>
          </a:xfrm>
          <a:prstGeom prst="rect">
            <a:avLst/>
          </a:prstGeom>
          <a:extLst>
            <a:ext uri="{C572A759-6A51-4108-AA02-DFA0A04FC94B}">
              <ma14:wrappingTextBoxFlag xmlns="" xmlns:ma14="http://schemas.microsoft.com/office/mac/drawingml/2011/main" val="0"/>
            </a:ext>
          </a:extLst>
        </p:spPr>
        <p:txBody>
          <a:bodyPr/>
          <a:lstStyle>
            <a:lvl1pPr>
              <a:defRPr sz="900">
                <a:solidFill>
                  <a:srgbClr val="7B8794"/>
                </a:solidFill>
              </a:defRPr>
            </a:lvl1pPr>
          </a:lstStyle>
          <a:p>
            <a:pPr algn="r"/>
            <a:fld id="{F7021451-1387-4CA6-816F-3879F97B5CBC}" type="slidenum">
              <a:rPr lang="en-US" b="0"/>
              <a:t>2</a:t>
            </a:fld>
            <a:endParaRPr 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1"/>
          <p:cNvSpPr/>
          <p:nvPr/>
        </p:nvSpPr>
        <p:spPr>
          <a:xfrm>
            <a:off x="566927" y="192024"/>
            <a:ext cx="813816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200" b="1" i="0" u="none" strike="noStrike" kern="1200" cap="none" spc="0" normalizeH="0" baseline="0" noProof="0" dirty="0">
                <a:ln>
                  <a:noFill/>
                </a:ln>
                <a:solidFill>
                  <a:srgbClr val="101928"/>
                </a:solidFill>
                <a:effectLst/>
                <a:uLnTx/>
                <a:uFillTx/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Method: Comparative Sentiment and Thematic Discourse Analysis</a:t>
            </a:r>
            <a:endParaRPr kumimoji="0" lang="en-US" sz="2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/>
              <a:ea typeface="+mn-ea"/>
              <a:cs typeface="+mn-cs"/>
            </a:endParaRPr>
          </a:p>
        </p:txBody>
      </p:sp>
      <p:sp>
        <p:nvSpPr>
          <p:cNvPr id="4" name="Shape 2"/>
          <p:cNvSpPr/>
          <p:nvPr/>
        </p:nvSpPr>
        <p:spPr>
          <a:xfrm>
            <a:off x="566928" y="859536"/>
            <a:ext cx="11018520" cy="0"/>
          </a:xfrm>
          <a:prstGeom prst="line">
            <a:avLst/>
          </a:prstGeom>
          <a:noFill/>
          <a:ln w="15240">
            <a:solidFill>
              <a:srgbClr val="D7E0EA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5" name="Shape 3"/>
          <p:cNvSpPr/>
          <p:nvPr/>
        </p:nvSpPr>
        <p:spPr>
          <a:xfrm>
            <a:off x="585216" y="1097280"/>
            <a:ext cx="2084832" cy="841248"/>
          </a:xfrm>
          <a:prstGeom prst="roundRect">
            <a:avLst>
              <a:gd name="adj" fmla="val 13043"/>
            </a:avLst>
          </a:prstGeom>
          <a:solidFill>
            <a:srgbClr val="FFFFFF"/>
          </a:solidFill>
          <a:ln w="12700">
            <a:solidFill>
              <a:srgbClr val="D7E0EA"/>
            </a:solidFill>
            <a:prstDash val="solid"/>
          </a:ln>
          <a:effectLst>
            <a:outerShdw blurRad="12700" dist="50800" dir="2700000" algn="bl" rotWithShape="0">
              <a:srgbClr val="CBD5E1">
                <a:alpha val="12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6" name="Shape 4"/>
          <p:cNvSpPr/>
          <p:nvPr/>
        </p:nvSpPr>
        <p:spPr>
          <a:xfrm>
            <a:off x="585216" y="1115568"/>
            <a:ext cx="73152" cy="804672"/>
          </a:xfrm>
          <a:prstGeom prst="rect">
            <a:avLst/>
          </a:prstGeom>
          <a:solidFill>
            <a:srgbClr val="3C8DAD"/>
          </a:solidFill>
          <a:ln w="12700">
            <a:solidFill>
              <a:srgbClr val="3C8DAD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7" name="Text 5"/>
          <p:cNvSpPr/>
          <p:nvPr/>
        </p:nvSpPr>
        <p:spPr>
          <a:xfrm>
            <a:off x="731520" y="1216152"/>
            <a:ext cx="1865376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2200" b="1" dirty="0">
                <a:solidFill>
                  <a:srgbClr val="0E1726"/>
                </a:solidFill>
              </a:rPr>
              <a:t>1,132</a:t>
            </a:r>
            <a:endParaRPr lang="en-US" sz="2200" dirty="0"/>
          </a:p>
        </p:txBody>
      </p:sp>
      <p:sp>
        <p:nvSpPr>
          <p:cNvPr id="8" name="Text 6"/>
          <p:cNvSpPr/>
          <p:nvPr/>
        </p:nvSpPr>
        <p:spPr>
          <a:xfrm>
            <a:off x="731520" y="1554480"/>
            <a:ext cx="1883664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50" dirty="0">
                <a:solidFill>
                  <a:srgbClr val="51606F"/>
                </a:solidFill>
              </a:rPr>
              <a:t>Total comments</a:t>
            </a:r>
            <a:endParaRPr lang="en-US" sz="1050" dirty="0"/>
          </a:p>
        </p:txBody>
      </p:sp>
      <p:sp>
        <p:nvSpPr>
          <p:cNvPr id="9" name="Shape 7"/>
          <p:cNvSpPr/>
          <p:nvPr/>
        </p:nvSpPr>
        <p:spPr>
          <a:xfrm>
            <a:off x="2779776" y="1097280"/>
            <a:ext cx="2084832" cy="841248"/>
          </a:xfrm>
          <a:prstGeom prst="roundRect">
            <a:avLst>
              <a:gd name="adj" fmla="val 13043"/>
            </a:avLst>
          </a:prstGeom>
          <a:solidFill>
            <a:srgbClr val="FFFFFF"/>
          </a:solidFill>
          <a:ln w="12700">
            <a:solidFill>
              <a:srgbClr val="D7E0EA"/>
            </a:solidFill>
            <a:prstDash val="solid"/>
          </a:ln>
          <a:effectLst>
            <a:outerShdw blurRad="12700" dist="50800" dir="2700000" algn="bl" rotWithShape="0">
              <a:srgbClr val="CBD5E1">
                <a:alpha val="12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10" name="Shape 8"/>
          <p:cNvSpPr/>
          <p:nvPr/>
        </p:nvSpPr>
        <p:spPr>
          <a:xfrm>
            <a:off x="2798064" y="1115568"/>
            <a:ext cx="73152" cy="804672"/>
          </a:xfrm>
          <a:prstGeom prst="rect">
            <a:avLst/>
          </a:prstGeom>
          <a:solidFill>
            <a:srgbClr val="4C78A8"/>
          </a:solidFill>
          <a:ln w="12700">
            <a:solidFill>
              <a:srgbClr val="4C78A8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1" name="Text 9"/>
          <p:cNvSpPr/>
          <p:nvPr/>
        </p:nvSpPr>
        <p:spPr>
          <a:xfrm>
            <a:off x="2944368" y="1216152"/>
            <a:ext cx="1865376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b="1" dirty="0">
                <a:solidFill>
                  <a:srgbClr val="0E1726"/>
                </a:solidFill>
              </a:rPr>
              <a:t>30 days/30 days</a:t>
            </a:r>
            <a:endParaRPr lang="en-US" dirty="0"/>
          </a:p>
        </p:txBody>
      </p:sp>
      <p:sp>
        <p:nvSpPr>
          <p:cNvPr id="12" name="Text 10"/>
          <p:cNvSpPr/>
          <p:nvPr/>
        </p:nvSpPr>
        <p:spPr>
          <a:xfrm>
            <a:off x="2944368" y="1554480"/>
            <a:ext cx="1883664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50" dirty="0">
                <a:solidFill>
                  <a:srgbClr val="51606F"/>
                </a:solidFill>
              </a:rPr>
              <a:t>Before / after</a:t>
            </a:r>
            <a:endParaRPr lang="en-US" sz="1050" dirty="0"/>
          </a:p>
        </p:txBody>
      </p:sp>
      <p:sp>
        <p:nvSpPr>
          <p:cNvPr id="13" name="Shape 11"/>
          <p:cNvSpPr/>
          <p:nvPr/>
        </p:nvSpPr>
        <p:spPr>
          <a:xfrm>
            <a:off x="4992624" y="1097280"/>
            <a:ext cx="2084832" cy="841248"/>
          </a:xfrm>
          <a:prstGeom prst="roundRect">
            <a:avLst>
              <a:gd name="adj" fmla="val 13043"/>
            </a:avLst>
          </a:prstGeom>
          <a:solidFill>
            <a:srgbClr val="FFFFFF"/>
          </a:solidFill>
          <a:ln w="12700">
            <a:solidFill>
              <a:srgbClr val="D7E0EA"/>
            </a:solidFill>
            <a:prstDash val="solid"/>
          </a:ln>
          <a:effectLst>
            <a:outerShdw blurRad="12700" dist="50800" dir="2700000" algn="bl" rotWithShape="0">
              <a:srgbClr val="CBD5E1">
                <a:alpha val="12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14" name="Shape 12"/>
          <p:cNvSpPr/>
          <p:nvPr/>
        </p:nvSpPr>
        <p:spPr>
          <a:xfrm>
            <a:off x="5010912" y="1115568"/>
            <a:ext cx="73152" cy="804672"/>
          </a:xfrm>
          <a:prstGeom prst="rect">
            <a:avLst/>
          </a:prstGeom>
          <a:solidFill>
            <a:srgbClr val="2CB1A6"/>
          </a:solidFill>
          <a:ln w="12700">
            <a:solidFill>
              <a:srgbClr val="2CB1A6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5" name="Text 13"/>
          <p:cNvSpPr/>
          <p:nvPr/>
        </p:nvSpPr>
        <p:spPr>
          <a:xfrm>
            <a:off x="5157216" y="1216152"/>
            <a:ext cx="1865376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2200" b="1" dirty="0">
                <a:solidFill>
                  <a:srgbClr val="0E1726"/>
                </a:solidFill>
              </a:rPr>
              <a:t>5</a:t>
            </a:r>
            <a:endParaRPr lang="en-US" sz="2200" dirty="0"/>
          </a:p>
        </p:txBody>
      </p:sp>
      <p:sp>
        <p:nvSpPr>
          <p:cNvPr id="16" name="Text 14"/>
          <p:cNvSpPr/>
          <p:nvPr/>
        </p:nvSpPr>
        <p:spPr>
          <a:xfrm>
            <a:off x="5157216" y="1554480"/>
            <a:ext cx="1883664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50" dirty="0">
                <a:solidFill>
                  <a:srgbClr val="51606F"/>
                </a:solidFill>
              </a:rPr>
              <a:t>Search frames</a:t>
            </a:r>
            <a:endParaRPr lang="en-US" sz="1050" dirty="0"/>
          </a:p>
        </p:txBody>
      </p:sp>
      <p:sp>
        <p:nvSpPr>
          <p:cNvPr id="17" name="Shape 15"/>
          <p:cNvSpPr/>
          <p:nvPr/>
        </p:nvSpPr>
        <p:spPr>
          <a:xfrm>
            <a:off x="7205472" y="1097280"/>
            <a:ext cx="2560320" cy="841248"/>
          </a:xfrm>
          <a:prstGeom prst="roundRect">
            <a:avLst>
              <a:gd name="adj" fmla="val 13043"/>
            </a:avLst>
          </a:prstGeom>
          <a:solidFill>
            <a:srgbClr val="FFFFFF"/>
          </a:solidFill>
          <a:ln w="12700">
            <a:solidFill>
              <a:srgbClr val="D7E0EA"/>
            </a:solidFill>
            <a:prstDash val="solid"/>
          </a:ln>
          <a:effectLst>
            <a:outerShdw blurRad="12700" dist="50800" dir="2700000" algn="bl" rotWithShape="0">
              <a:srgbClr val="CBD5E1">
                <a:alpha val="12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18" name="Shape 16"/>
          <p:cNvSpPr/>
          <p:nvPr/>
        </p:nvSpPr>
        <p:spPr>
          <a:xfrm>
            <a:off x="7223760" y="1115568"/>
            <a:ext cx="73152" cy="804672"/>
          </a:xfrm>
          <a:prstGeom prst="rect">
            <a:avLst/>
          </a:prstGeom>
          <a:solidFill>
            <a:srgbClr val="F2B701"/>
          </a:solidFill>
          <a:ln w="12700">
            <a:solidFill>
              <a:srgbClr val="F2B701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19" name="Text 17"/>
          <p:cNvSpPr/>
          <p:nvPr/>
        </p:nvSpPr>
        <p:spPr>
          <a:xfrm>
            <a:off x="7370064" y="1216152"/>
            <a:ext cx="2340864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500" b="1" dirty="0">
                <a:solidFill>
                  <a:srgbClr val="0E1726"/>
                </a:solidFill>
              </a:rPr>
              <a:t>Jun 23–Aug 23, 2023</a:t>
            </a:r>
            <a:endParaRPr lang="en-US" sz="1500" dirty="0"/>
          </a:p>
        </p:txBody>
      </p:sp>
      <p:sp>
        <p:nvSpPr>
          <p:cNvPr id="20" name="Text 18"/>
          <p:cNvSpPr/>
          <p:nvPr/>
        </p:nvSpPr>
        <p:spPr>
          <a:xfrm>
            <a:off x="7370064" y="1554480"/>
            <a:ext cx="2359152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050" dirty="0">
                <a:solidFill>
                  <a:srgbClr val="51606F"/>
                </a:solidFill>
              </a:rPr>
              <a:t>Observed date range</a:t>
            </a:r>
            <a:endParaRPr lang="en-US" sz="1050" dirty="0"/>
          </a:p>
        </p:txBody>
      </p:sp>
      <p:sp>
        <p:nvSpPr>
          <p:cNvPr id="21" name="Shape 19"/>
          <p:cNvSpPr/>
          <p:nvPr/>
        </p:nvSpPr>
        <p:spPr>
          <a:xfrm>
            <a:off x="749808" y="2249424"/>
            <a:ext cx="1956816" cy="1554480"/>
          </a:xfrm>
          <a:prstGeom prst="roundRect">
            <a:avLst>
              <a:gd name="adj" fmla="val 7059"/>
            </a:avLst>
          </a:prstGeom>
          <a:solidFill>
            <a:srgbClr val="FFFFFF"/>
          </a:solidFill>
          <a:ln w="12700">
            <a:solidFill>
              <a:srgbClr val="D7E0EA"/>
            </a:solidFill>
            <a:prstDash val="solid"/>
          </a:ln>
          <a:effectLst>
            <a:outerShdw blurRad="12700" dist="50800" dir="2700000" algn="bl" rotWithShape="0">
              <a:srgbClr val="CBD5E1">
                <a:alpha val="12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22" name="Shape 20"/>
          <p:cNvSpPr/>
          <p:nvPr/>
        </p:nvSpPr>
        <p:spPr>
          <a:xfrm>
            <a:off x="896112" y="2432304"/>
            <a:ext cx="310896" cy="310896"/>
          </a:xfrm>
          <a:prstGeom prst="ellipse">
            <a:avLst/>
          </a:prstGeom>
          <a:solidFill>
            <a:srgbClr val="3C8DAD"/>
          </a:solidFill>
          <a:ln w="12700">
            <a:solidFill>
              <a:srgbClr val="3C8DAD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23" name="Text 21"/>
          <p:cNvSpPr/>
          <p:nvPr/>
        </p:nvSpPr>
        <p:spPr>
          <a:xfrm>
            <a:off x="896112" y="2487168"/>
            <a:ext cx="310896" cy="1463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100" b="1" dirty="0">
                <a:solidFill>
                  <a:srgbClr val="FFFFFF"/>
                </a:solidFill>
              </a:rPr>
              <a:t>1</a:t>
            </a:r>
            <a:endParaRPr lang="en-US" sz="1100" dirty="0"/>
          </a:p>
        </p:txBody>
      </p:sp>
      <p:sp>
        <p:nvSpPr>
          <p:cNvPr id="24" name="Text 22"/>
          <p:cNvSpPr/>
          <p:nvPr/>
        </p:nvSpPr>
        <p:spPr>
          <a:xfrm>
            <a:off x="1280160" y="2423160"/>
            <a:ext cx="123444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500" b="1" dirty="0">
                <a:solidFill>
                  <a:srgbClr val="0E1726"/>
                </a:solidFill>
              </a:rPr>
              <a:t>1. Data</a:t>
            </a:r>
            <a:endParaRPr lang="en-US" sz="1500" dirty="0"/>
          </a:p>
        </p:txBody>
      </p:sp>
      <p:sp>
        <p:nvSpPr>
          <p:cNvPr id="25" name="Text 23"/>
          <p:cNvSpPr/>
          <p:nvPr/>
        </p:nvSpPr>
        <p:spPr>
          <a:xfrm>
            <a:off x="896112" y="2834640"/>
            <a:ext cx="1664208" cy="6583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50" dirty="0">
                <a:solidFill>
                  <a:srgbClr val="51606F"/>
                </a:solidFill>
              </a:rPr>
              <a:t>Uploaded CSV with period, search term, sentiment label, and comment text.</a:t>
            </a:r>
            <a:endParaRPr lang="en-US" sz="1150" dirty="0"/>
          </a:p>
        </p:txBody>
      </p:sp>
      <p:sp>
        <p:nvSpPr>
          <p:cNvPr id="26" name="Shape 24"/>
          <p:cNvSpPr/>
          <p:nvPr/>
        </p:nvSpPr>
        <p:spPr>
          <a:xfrm>
            <a:off x="3081528" y="2249424"/>
            <a:ext cx="1956816" cy="1554480"/>
          </a:xfrm>
          <a:prstGeom prst="roundRect">
            <a:avLst>
              <a:gd name="adj" fmla="val 7059"/>
            </a:avLst>
          </a:prstGeom>
          <a:solidFill>
            <a:srgbClr val="FFFFFF"/>
          </a:solidFill>
          <a:ln w="12700">
            <a:solidFill>
              <a:srgbClr val="D7E0EA"/>
            </a:solidFill>
            <a:prstDash val="solid"/>
          </a:ln>
          <a:effectLst>
            <a:outerShdw blurRad="12700" dist="50800" dir="2700000" algn="bl" rotWithShape="0">
              <a:srgbClr val="CBD5E1">
                <a:alpha val="12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27" name="Shape 25"/>
          <p:cNvSpPr/>
          <p:nvPr/>
        </p:nvSpPr>
        <p:spPr>
          <a:xfrm>
            <a:off x="3227832" y="2432304"/>
            <a:ext cx="310896" cy="310896"/>
          </a:xfrm>
          <a:prstGeom prst="ellipse">
            <a:avLst/>
          </a:prstGeom>
          <a:solidFill>
            <a:srgbClr val="4C78A8"/>
          </a:solidFill>
          <a:ln w="12700">
            <a:solidFill>
              <a:srgbClr val="4C78A8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28" name="Text 26"/>
          <p:cNvSpPr/>
          <p:nvPr/>
        </p:nvSpPr>
        <p:spPr>
          <a:xfrm>
            <a:off x="3227832" y="2487168"/>
            <a:ext cx="310896" cy="1463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100" b="1" dirty="0">
                <a:solidFill>
                  <a:srgbClr val="FFFFFF"/>
                </a:solidFill>
              </a:rPr>
              <a:t>2</a:t>
            </a:r>
            <a:endParaRPr lang="en-US" sz="1100" dirty="0"/>
          </a:p>
        </p:txBody>
      </p:sp>
      <p:sp>
        <p:nvSpPr>
          <p:cNvPr id="29" name="Text 27"/>
          <p:cNvSpPr/>
          <p:nvPr/>
        </p:nvSpPr>
        <p:spPr>
          <a:xfrm>
            <a:off x="3611880" y="2423160"/>
            <a:ext cx="123444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500" b="1" dirty="0">
                <a:solidFill>
                  <a:srgbClr val="0E1726"/>
                </a:solidFill>
              </a:rPr>
              <a:t>2. Sentiment comparison</a:t>
            </a:r>
            <a:endParaRPr lang="en-US" sz="1500" dirty="0"/>
          </a:p>
        </p:txBody>
      </p:sp>
      <p:sp>
        <p:nvSpPr>
          <p:cNvPr id="30" name="Text 28"/>
          <p:cNvSpPr/>
          <p:nvPr/>
        </p:nvSpPr>
        <p:spPr>
          <a:xfrm>
            <a:off x="3227832" y="2834640"/>
            <a:ext cx="1664208" cy="6583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50" dirty="0">
                <a:solidFill>
                  <a:srgbClr val="51606F"/>
                </a:solidFill>
              </a:rPr>
              <a:t>Cross-tabulated before vs. after comments and tested the shift with chi-square.</a:t>
            </a:r>
            <a:endParaRPr lang="en-US" sz="1150" dirty="0"/>
          </a:p>
        </p:txBody>
      </p:sp>
      <p:sp>
        <p:nvSpPr>
          <p:cNvPr id="31" name="Shape 29"/>
          <p:cNvSpPr/>
          <p:nvPr/>
        </p:nvSpPr>
        <p:spPr>
          <a:xfrm>
            <a:off x="5413248" y="2249424"/>
            <a:ext cx="1956816" cy="1554480"/>
          </a:xfrm>
          <a:prstGeom prst="roundRect">
            <a:avLst>
              <a:gd name="adj" fmla="val 7059"/>
            </a:avLst>
          </a:prstGeom>
          <a:solidFill>
            <a:srgbClr val="FFFFFF"/>
          </a:solidFill>
          <a:ln w="12700">
            <a:solidFill>
              <a:srgbClr val="D7E0EA"/>
            </a:solidFill>
            <a:prstDash val="solid"/>
          </a:ln>
          <a:effectLst>
            <a:outerShdw blurRad="12700" dist="50800" dir="2700000" algn="bl" rotWithShape="0">
              <a:srgbClr val="CBD5E1">
                <a:alpha val="12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32" name="Shape 30"/>
          <p:cNvSpPr/>
          <p:nvPr/>
        </p:nvSpPr>
        <p:spPr>
          <a:xfrm>
            <a:off x="5559552" y="2432304"/>
            <a:ext cx="310896" cy="310896"/>
          </a:xfrm>
          <a:prstGeom prst="ellipse">
            <a:avLst/>
          </a:prstGeom>
          <a:solidFill>
            <a:srgbClr val="2CB1A6"/>
          </a:solidFill>
          <a:ln w="12700">
            <a:solidFill>
              <a:srgbClr val="2CB1A6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33" name="Text 31"/>
          <p:cNvSpPr/>
          <p:nvPr/>
        </p:nvSpPr>
        <p:spPr>
          <a:xfrm>
            <a:off x="5559552" y="2487168"/>
            <a:ext cx="310896" cy="1463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100" b="1" dirty="0">
                <a:solidFill>
                  <a:srgbClr val="FFFFFF"/>
                </a:solidFill>
              </a:rPr>
              <a:t>3</a:t>
            </a:r>
            <a:endParaRPr lang="en-US" sz="1100" dirty="0"/>
          </a:p>
        </p:txBody>
      </p:sp>
      <p:sp>
        <p:nvSpPr>
          <p:cNvPr id="34" name="Text 32"/>
          <p:cNvSpPr/>
          <p:nvPr/>
        </p:nvSpPr>
        <p:spPr>
          <a:xfrm>
            <a:off x="5943600" y="2423160"/>
            <a:ext cx="123444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500" b="1" dirty="0">
                <a:solidFill>
                  <a:srgbClr val="0E1726"/>
                </a:solidFill>
              </a:rPr>
              <a:t>3. Theme coding</a:t>
            </a:r>
            <a:endParaRPr lang="en-US" sz="1500" dirty="0"/>
          </a:p>
        </p:txBody>
      </p:sp>
      <p:sp>
        <p:nvSpPr>
          <p:cNvPr id="35" name="Text 33"/>
          <p:cNvSpPr/>
          <p:nvPr/>
        </p:nvSpPr>
        <p:spPr>
          <a:xfrm>
            <a:off x="5559552" y="2834640"/>
            <a:ext cx="1664208" cy="6583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50" dirty="0">
                <a:solidFill>
                  <a:srgbClr val="51606F"/>
                </a:solidFill>
              </a:rPr>
              <a:t>Used dictionary-assisted coding to trace nostalgia, confusion, innovation, and adaptation.</a:t>
            </a:r>
            <a:endParaRPr lang="en-US" sz="1150" dirty="0"/>
          </a:p>
        </p:txBody>
      </p:sp>
      <p:sp>
        <p:nvSpPr>
          <p:cNvPr id="36" name="Shape 34"/>
          <p:cNvSpPr/>
          <p:nvPr/>
        </p:nvSpPr>
        <p:spPr>
          <a:xfrm>
            <a:off x="7744968" y="2249424"/>
            <a:ext cx="1956816" cy="1554480"/>
          </a:xfrm>
          <a:prstGeom prst="roundRect">
            <a:avLst>
              <a:gd name="adj" fmla="val 7059"/>
            </a:avLst>
          </a:prstGeom>
          <a:solidFill>
            <a:srgbClr val="FFFFFF"/>
          </a:solidFill>
          <a:ln w="12700">
            <a:solidFill>
              <a:srgbClr val="D7E0EA"/>
            </a:solidFill>
            <a:prstDash val="solid"/>
          </a:ln>
          <a:effectLst>
            <a:outerShdw blurRad="12700" dist="50800" dir="2700000" algn="bl" rotWithShape="0">
              <a:srgbClr val="CBD5E1">
                <a:alpha val="12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37" name="Shape 35"/>
          <p:cNvSpPr/>
          <p:nvPr/>
        </p:nvSpPr>
        <p:spPr>
          <a:xfrm>
            <a:off x="7891272" y="2432304"/>
            <a:ext cx="310896" cy="310896"/>
          </a:xfrm>
          <a:prstGeom prst="ellipse">
            <a:avLst/>
          </a:prstGeom>
          <a:solidFill>
            <a:srgbClr val="F2B701"/>
          </a:solidFill>
          <a:ln w="12700">
            <a:solidFill>
              <a:srgbClr val="F2B701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38" name="Text 36"/>
          <p:cNvSpPr/>
          <p:nvPr/>
        </p:nvSpPr>
        <p:spPr>
          <a:xfrm>
            <a:off x="7891272" y="2487168"/>
            <a:ext cx="310896" cy="1463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100" b="1" dirty="0">
                <a:solidFill>
                  <a:srgbClr val="FFFFFF"/>
                </a:solidFill>
              </a:rPr>
              <a:t>4</a:t>
            </a:r>
            <a:endParaRPr lang="en-US" sz="1100" dirty="0"/>
          </a:p>
        </p:txBody>
      </p:sp>
      <p:sp>
        <p:nvSpPr>
          <p:cNvPr id="39" name="Text 37"/>
          <p:cNvSpPr/>
          <p:nvPr/>
        </p:nvSpPr>
        <p:spPr>
          <a:xfrm>
            <a:off x="8275320" y="2423160"/>
            <a:ext cx="123444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500" b="1" dirty="0">
                <a:solidFill>
                  <a:srgbClr val="0E1726"/>
                </a:solidFill>
              </a:rPr>
              <a:t>4. Robustness</a:t>
            </a:r>
            <a:endParaRPr lang="en-US" sz="1500" dirty="0"/>
          </a:p>
        </p:txBody>
      </p:sp>
      <p:sp>
        <p:nvSpPr>
          <p:cNvPr id="40" name="Text 38"/>
          <p:cNvSpPr/>
          <p:nvPr/>
        </p:nvSpPr>
        <p:spPr>
          <a:xfrm>
            <a:off x="7891272" y="2834640"/>
            <a:ext cx="1664208" cy="6583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50" dirty="0">
                <a:solidFill>
                  <a:srgbClr val="51606F"/>
                </a:solidFill>
              </a:rPr>
              <a:t>Estimated logistic models and checked whether the shift held across search terms.</a:t>
            </a:r>
            <a:endParaRPr lang="en-US" sz="1150" dirty="0"/>
          </a:p>
        </p:txBody>
      </p:sp>
      <p:sp>
        <p:nvSpPr>
          <p:cNvPr id="42" name="Text 40"/>
          <p:cNvSpPr/>
          <p:nvPr/>
        </p:nvSpPr>
        <p:spPr>
          <a:xfrm>
            <a:off x="566927" y="4325112"/>
            <a:ext cx="182880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600" b="1" dirty="0">
                <a:solidFill>
                  <a:srgbClr val="0E1726"/>
                </a:solidFill>
              </a:rPr>
              <a:t>Operational details</a:t>
            </a:r>
            <a:endParaRPr lang="en-US" sz="1600" dirty="0"/>
          </a:p>
        </p:txBody>
      </p:sp>
      <p:sp>
        <p:nvSpPr>
          <p:cNvPr id="43" name="Text 41"/>
          <p:cNvSpPr/>
          <p:nvPr/>
        </p:nvSpPr>
        <p:spPr>
          <a:xfrm>
            <a:off x="969264" y="4718304"/>
            <a:ext cx="109728" cy="1463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endParaRPr lang="en-US" sz="1800" dirty="0"/>
          </a:p>
        </p:txBody>
      </p:sp>
      <p:sp>
        <p:nvSpPr>
          <p:cNvPr id="44" name="Text 42"/>
          <p:cNvSpPr/>
          <p:nvPr/>
        </p:nvSpPr>
        <p:spPr>
          <a:xfrm>
            <a:off x="219456" y="5861304"/>
            <a:ext cx="4754880" cy="40233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rgbClr val="0E1726"/>
                </a:solidFill>
              </a:rPr>
              <a:t>Five search frames: RIP Twitter, Twitter rebrand, Twitter to X, Twitter logo change, X rebranding</a:t>
            </a:r>
            <a:endParaRPr lang="tr-TR" sz="1600" dirty="0">
              <a:solidFill>
                <a:srgbClr val="0E1726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rgbClr val="0E1726"/>
                </a:solidFill>
              </a:rPr>
              <a:t>Main inferential test: χ² for before–after sentiment distribution; effect size reported with Cramér’s V.</a:t>
            </a:r>
            <a:endParaRPr lang="tr-TR" sz="1600" dirty="0">
              <a:solidFill>
                <a:srgbClr val="0E1726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rgbClr val="0E1726"/>
                </a:solidFill>
              </a:rPr>
              <a:t>Robustness: binary logistic models for positive and negative sentiment with period and search term controls.</a:t>
            </a:r>
            <a:endParaRPr lang="en-US" sz="1600" dirty="0"/>
          </a:p>
          <a:p>
            <a:endParaRPr lang="en-US" sz="1230" dirty="0"/>
          </a:p>
          <a:p>
            <a:pPr marL="0" indent="0">
              <a:buNone/>
            </a:pPr>
            <a:endParaRPr lang="tr-TR" sz="1230" dirty="0">
              <a:solidFill>
                <a:srgbClr val="0E1726"/>
              </a:solidFill>
            </a:endParaRPr>
          </a:p>
          <a:p>
            <a:pPr marL="0" indent="0">
              <a:buNone/>
            </a:pPr>
            <a:endParaRPr lang="tr-TR" sz="1230" dirty="0">
              <a:solidFill>
                <a:srgbClr val="0E1726"/>
              </a:solidFill>
            </a:endParaRPr>
          </a:p>
          <a:p>
            <a:pPr marL="0" indent="0">
              <a:buNone/>
            </a:pPr>
            <a:endParaRPr lang="tr-TR" sz="1230" dirty="0">
              <a:solidFill>
                <a:srgbClr val="0E1726"/>
              </a:solidFill>
            </a:endParaRPr>
          </a:p>
          <a:p>
            <a:pPr marL="0" indent="0">
              <a:buNone/>
            </a:pPr>
            <a:r>
              <a:rPr lang="en-US" sz="1230" dirty="0">
                <a:solidFill>
                  <a:srgbClr val="0E1726"/>
                </a:solidFill>
              </a:rPr>
              <a:t>.</a:t>
            </a:r>
            <a:endParaRPr lang="en-US" sz="1230" dirty="0"/>
          </a:p>
        </p:txBody>
      </p:sp>
      <p:sp>
        <p:nvSpPr>
          <p:cNvPr id="45" name="Text 43"/>
          <p:cNvSpPr/>
          <p:nvPr/>
        </p:nvSpPr>
        <p:spPr>
          <a:xfrm>
            <a:off x="969264" y="5029200"/>
            <a:ext cx="109728" cy="1463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endParaRPr lang="en-US" sz="1800" dirty="0"/>
          </a:p>
        </p:txBody>
      </p:sp>
      <p:sp>
        <p:nvSpPr>
          <p:cNvPr id="47" name="Text 45"/>
          <p:cNvSpPr/>
          <p:nvPr/>
        </p:nvSpPr>
        <p:spPr>
          <a:xfrm>
            <a:off x="969264" y="5340096"/>
            <a:ext cx="109728" cy="1463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endParaRPr lang="en-US" sz="1800" dirty="0"/>
          </a:p>
        </p:txBody>
      </p:sp>
      <p:sp>
        <p:nvSpPr>
          <p:cNvPr id="49" name="Shape 47"/>
          <p:cNvSpPr/>
          <p:nvPr/>
        </p:nvSpPr>
        <p:spPr>
          <a:xfrm>
            <a:off x="6510528" y="4187952"/>
            <a:ext cx="5084064" cy="1554480"/>
          </a:xfrm>
          <a:prstGeom prst="roundRect">
            <a:avLst>
              <a:gd name="adj" fmla="val 7059"/>
            </a:avLst>
          </a:prstGeom>
          <a:solidFill>
            <a:srgbClr val="EEF4FA"/>
          </a:solidFill>
          <a:ln w="12700">
            <a:solidFill>
              <a:srgbClr val="EEF4FA"/>
            </a:solidFill>
            <a:prstDash val="solid"/>
          </a:ln>
          <a:effectLst>
            <a:outerShdw blurRad="12700" dist="50800" dir="2700000" algn="bl" rotWithShape="0">
              <a:srgbClr val="CBD5E1">
                <a:alpha val="12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50" name="Text 48"/>
          <p:cNvSpPr/>
          <p:nvPr/>
        </p:nvSpPr>
        <p:spPr>
          <a:xfrm>
            <a:off x="6748272" y="4425696"/>
            <a:ext cx="246888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tr-TR" sz="1600" b="1" dirty="0" err="1"/>
              <a:t>Method</a:t>
            </a:r>
            <a:r>
              <a:rPr lang="tr-TR" sz="1600" b="1" dirty="0"/>
              <a:t> </a:t>
            </a:r>
            <a:r>
              <a:rPr lang="tr-TR" sz="1600" b="1" dirty="0" err="1"/>
              <a:t>clarification</a:t>
            </a:r>
            <a:endParaRPr lang="tr-TR" sz="1600" dirty="0"/>
          </a:p>
        </p:txBody>
      </p:sp>
      <p:sp>
        <p:nvSpPr>
          <p:cNvPr id="51" name="Text 49"/>
          <p:cNvSpPr/>
          <p:nvPr/>
        </p:nvSpPr>
        <p:spPr>
          <a:xfrm>
            <a:off x="6748272" y="4932549"/>
            <a:ext cx="4553712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1400" dirty="0"/>
              <a:t>The dataset already included sentiment labels. These labels were used as the main dependent variable, while the analysis focused on comparing sentiment distributions before and after the rebranding.</a:t>
            </a:r>
          </a:p>
        </p:txBody>
      </p:sp>
      <p:sp>
        <p:nvSpPr>
          <p:cNvPr id="52" name="Text 50"/>
          <p:cNvSpPr/>
          <p:nvPr/>
        </p:nvSpPr>
        <p:spPr>
          <a:xfrm>
            <a:off x="6748272" y="5358384"/>
            <a:ext cx="4553712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endParaRPr lang="en-US" sz="1200" dirty="0"/>
          </a:p>
        </p:txBody>
      </p:sp>
      <p:sp>
        <p:nvSpPr>
          <p:cNvPr id="53" name="Text 51"/>
          <p:cNvSpPr/>
          <p:nvPr/>
        </p:nvSpPr>
        <p:spPr>
          <a:xfrm>
            <a:off x="566928" y="6446520"/>
            <a:ext cx="502920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endParaRPr lang="en-US" sz="900" dirty="0"/>
          </a:p>
        </p:txBody>
      </p:sp>
      <p:sp>
        <p:nvSpPr>
          <p:cNvPr id="54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11658600" y="6473952"/>
            <a:ext cx="274320" cy="182880"/>
          </a:xfrm>
          <a:prstGeom prst="rect">
            <a:avLst/>
          </a:prstGeom>
          <a:extLst>
            <a:ext uri="{C572A759-6A51-4108-AA02-DFA0A04FC94B}">
              <ma14:wrappingTextBoxFlag xmlns="" xmlns:ma14="http://schemas.microsoft.com/office/mac/drawingml/2011/main" val="0"/>
            </a:ext>
          </a:extLst>
        </p:spPr>
        <p:txBody>
          <a:bodyPr/>
          <a:lstStyle>
            <a:lvl1pPr>
              <a:defRPr sz="900">
                <a:solidFill>
                  <a:srgbClr val="7B8794"/>
                </a:solidFill>
              </a:defRPr>
            </a:lvl1pPr>
          </a:lstStyle>
          <a:p>
            <a:pPr algn="r"/>
            <a:fld id="{F7021451-1387-4CA6-816F-3879F97B5CBC}" type="slidenum">
              <a:rPr lang="en-US" b="0"/>
              <a:t>3</a:t>
            </a:fld>
            <a:endParaRPr lang="en-US"/>
          </a:p>
        </p:txBody>
      </p:sp>
      <p:sp>
        <p:nvSpPr>
          <p:cNvPr id="55" name="Shape 3">
            <a:extLst>
              <a:ext uri="{FF2B5EF4-FFF2-40B4-BE49-F238E27FC236}">
                <a16:creationId xmlns:a16="http://schemas.microsoft.com/office/drawing/2014/main" id="{CFA77AED-E033-0714-3DE5-70F3673C1EA9}"/>
              </a:ext>
            </a:extLst>
          </p:cNvPr>
          <p:cNvSpPr/>
          <p:nvPr/>
        </p:nvSpPr>
        <p:spPr>
          <a:xfrm>
            <a:off x="2466127" y="453149"/>
            <a:ext cx="9222657" cy="378434"/>
          </a:xfrm>
          <a:prstGeom prst="roundRect">
            <a:avLst>
              <a:gd name="adj" fmla="val 12903"/>
            </a:avLst>
          </a:prstGeom>
          <a:solidFill>
            <a:srgbClr val="EDF3F8"/>
          </a:solidFill>
          <a:ln w="12700">
            <a:solidFill>
              <a:srgbClr val="EDF3F8"/>
            </a:solidFill>
            <a:prstDash val="solid"/>
          </a:ln>
        </p:spPr>
        <p:txBody>
          <a:bodyPr/>
          <a:lstStyle/>
          <a:p>
            <a:r>
              <a:rPr lang="en-US" sz="1500" b="1" dirty="0">
                <a:solidFill>
                  <a:srgbClr val="101928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Chi-square test, Cramér’s V, dictionary-assisted thematic coding, and logistic regression robustness checks.</a:t>
            </a:r>
            <a:endParaRPr lang="en-US" sz="1500" dirty="0"/>
          </a:p>
        </p:txBody>
      </p:sp>
      <p:sp>
        <p:nvSpPr>
          <p:cNvPr id="56" name="Text 4">
            <a:extLst>
              <a:ext uri="{FF2B5EF4-FFF2-40B4-BE49-F238E27FC236}">
                <a16:creationId xmlns:a16="http://schemas.microsoft.com/office/drawing/2014/main" id="{F812E85A-1DB9-71EA-CFAB-4319998C32D2}"/>
              </a:ext>
            </a:extLst>
          </p:cNvPr>
          <p:cNvSpPr/>
          <p:nvPr/>
        </p:nvSpPr>
        <p:spPr>
          <a:xfrm>
            <a:off x="578726" y="520633"/>
            <a:ext cx="1908048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Autofit/>
          </a:bodyPr>
          <a:lstStyle/>
          <a:p>
            <a:pPr marL="0" indent="0" algn="l">
              <a:buNone/>
            </a:pPr>
            <a:r>
              <a:rPr lang="en-US" sz="1500" b="1" dirty="0">
                <a:solidFill>
                  <a:srgbClr val="4B7DA6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Analytical techniques</a:t>
            </a:r>
            <a:endParaRPr lang="en-US" sz="1500" dirty="0"/>
          </a:p>
        </p:txBody>
      </p:sp>
      <p:sp>
        <p:nvSpPr>
          <p:cNvPr id="58" name="Metin kutusu 57">
            <a:extLst>
              <a:ext uri="{FF2B5EF4-FFF2-40B4-BE49-F238E27FC236}">
                <a16:creationId xmlns:a16="http://schemas.microsoft.com/office/drawing/2014/main" id="{4F8C4934-1A6B-A12C-F174-965B173F8293}"/>
              </a:ext>
            </a:extLst>
          </p:cNvPr>
          <p:cNvSpPr txBox="1"/>
          <p:nvPr/>
        </p:nvSpPr>
        <p:spPr>
          <a:xfrm>
            <a:off x="5047488" y="5952211"/>
            <a:ext cx="7212330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00" b="1" dirty="0">
                <a:solidFill>
                  <a:schemeClr val="accent5">
                    <a:lumMod val="75000"/>
                  </a:schemeClr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We compare stakeholder reactions before and after the rebranding.</a:t>
            </a:r>
            <a:endParaRPr lang="en-US" sz="1800" b="1" dirty="0">
              <a:solidFill>
                <a:schemeClr val="accent5">
                  <a:lumMod val="75000"/>
                </a:schemeClr>
              </a:solidFill>
            </a:endParaRPr>
          </a:p>
          <a:p>
            <a:r>
              <a:rPr lang="en-US" sz="1800" b="1" dirty="0">
                <a:solidFill>
                  <a:schemeClr val="accent5">
                    <a:lumMod val="75000"/>
                  </a:schemeClr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The statistical stage tests whether sentiment changed significantly.</a:t>
            </a:r>
            <a:endParaRPr lang="en-US" sz="1800" b="1" dirty="0">
              <a:solidFill>
                <a:schemeClr val="accent5">
                  <a:lumMod val="75000"/>
                </a:schemeClr>
              </a:solidFill>
            </a:endParaRPr>
          </a:p>
          <a:p>
            <a:r>
              <a:rPr lang="en-US" sz="1800" b="1" dirty="0">
                <a:solidFill>
                  <a:schemeClr val="accent5">
                    <a:lumMod val="75000"/>
                  </a:schemeClr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The thematic stage explains what changed in the narrative</a:t>
            </a:r>
            <a:endParaRPr lang="tr-TR" b="1" dirty="0">
              <a:solidFill>
                <a:schemeClr val="accent5">
                  <a:lumMod val="75000"/>
                </a:schemeClr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1"/>
          <p:cNvSpPr/>
          <p:nvPr/>
        </p:nvSpPr>
        <p:spPr>
          <a:xfrm>
            <a:off x="566928" y="457200"/>
            <a:ext cx="813816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2400" b="1" dirty="0">
                <a:solidFill>
                  <a:srgbClr val="0E1726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Findings I | Sentiment shift</a:t>
            </a:r>
            <a:endParaRPr lang="en-US" sz="2400" dirty="0"/>
          </a:p>
        </p:txBody>
      </p:sp>
      <p:sp>
        <p:nvSpPr>
          <p:cNvPr id="4" name="Shape 2"/>
          <p:cNvSpPr/>
          <p:nvPr/>
        </p:nvSpPr>
        <p:spPr>
          <a:xfrm>
            <a:off x="566928" y="859536"/>
            <a:ext cx="11018520" cy="0"/>
          </a:xfrm>
          <a:prstGeom prst="line">
            <a:avLst/>
          </a:prstGeom>
          <a:noFill/>
          <a:ln w="15240">
            <a:solidFill>
              <a:srgbClr val="D7E0EA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5" name="Shape 3"/>
          <p:cNvSpPr/>
          <p:nvPr/>
        </p:nvSpPr>
        <p:spPr>
          <a:xfrm>
            <a:off x="566928" y="1133856"/>
            <a:ext cx="5925312" cy="4535424"/>
          </a:xfrm>
          <a:prstGeom prst="roundRect">
            <a:avLst>
              <a:gd name="adj" fmla="val 2419"/>
            </a:avLst>
          </a:prstGeom>
          <a:solidFill>
            <a:srgbClr val="FFFFFF"/>
          </a:solidFill>
          <a:ln w="12700">
            <a:solidFill>
              <a:srgbClr val="D7E0EA"/>
            </a:solidFill>
            <a:prstDash val="solid"/>
          </a:ln>
          <a:effectLst>
            <a:outerShdw blurRad="12700" dist="50800" dir="2700000" algn="bl" rotWithShape="0">
              <a:srgbClr val="CBD5E1">
                <a:alpha val="12000"/>
              </a:srgbClr>
            </a:outerShdw>
          </a:effectLst>
        </p:spPr>
        <p:txBody>
          <a:bodyPr/>
          <a:lstStyle/>
          <a:p>
            <a:endParaRPr lang="en-US" dirty="0"/>
          </a:p>
        </p:txBody>
      </p:sp>
      <p:pic>
        <p:nvPicPr>
          <p:cNvPr id="6" name="Image 0" descr="/mnt/data/analysis_assets/sentiment_stack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2739" y="1389888"/>
            <a:ext cx="5458939" cy="3890772"/>
          </a:xfrm>
          <a:prstGeom prst="rect">
            <a:avLst/>
          </a:prstGeom>
        </p:spPr>
      </p:pic>
      <p:sp>
        <p:nvSpPr>
          <p:cNvPr id="7" name="Shape 4"/>
          <p:cNvSpPr/>
          <p:nvPr/>
        </p:nvSpPr>
        <p:spPr>
          <a:xfrm>
            <a:off x="6693408" y="1133856"/>
            <a:ext cx="4901184" cy="2395728"/>
          </a:xfrm>
          <a:prstGeom prst="roundRect">
            <a:avLst>
              <a:gd name="adj" fmla="val 4580"/>
            </a:avLst>
          </a:prstGeom>
          <a:solidFill>
            <a:srgbClr val="FFFFFF"/>
          </a:solidFill>
          <a:ln w="12700">
            <a:solidFill>
              <a:srgbClr val="D7E0EA"/>
            </a:solidFill>
            <a:prstDash val="solid"/>
          </a:ln>
          <a:effectLst>
            <a:outerShdw blurRad="12700" dist="50800" dir="2700000" algn="bl" rotWithShape="0">
              <a:srgbClr val="CBD5E1">
                <a:alpha val="12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pic>
        <p:nvPicPr>
          <p:cNvPr id="8" name="Image 1" descr="/mnt/data/analysis_assets/sentiment_delta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44140" y="1389888"/>
            <a:ext cx="2999720" cy="1847088"/>
          </a:xfrm>
          <a:prstGeom prst="rect">
            <a:avLst/>
          </a:prstGeom>
        </p:spPr>
      </p:pic>
      <p:sp>
        <p:nvSpPr>
          <p:cNvPr id="9" name="Shape 5"/>
          <p:cNvSpPr/>
          <p:nvPr/>
        </p:nvSpPr>
        <p:spPr>
          <a:xfrm>
            <a:off x="6693408" y="3712464"/>
            <a:ext cx="4901184" cy="1956816"/>
          </a:xfrm>
          <a:prstGeom prst="roundRect">
            <a:avLst>
              <a:gd name="adj" fmla="val 5607"/>
            </a:avLst>
          </a:prstGeom>
          <a:solidFill>
            <a:srgbClr val="FFFFFF"/>
          </a:solidFill>
          <a:ln w="12700">
            <a:solidFill>
              <a:srgbClr val="D7E0EA"/>
            </a:solidFill>
            <a:prstDash val="solid"/>
          </a:ln>
          <a:effectLst>
            <a:outerShdw blurRad="12700" dist="50800" dir="2700000" algn="bl" rotWithShape="0">
              <a:srgbClr val="CBD5E1">
                <a:alpha val="12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10" name="Text 6"/>
          <p:cNvSpPr/>
          <p:nvPr/>
        </p:nvSpPr>
        <p:spPr>
          <a:xfrm>
            <a:off x="6967728" y="4005072"/>
            <a:ext cx="164592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600" b="1" dirty="0">
                <a:solidFill>
                  <a:srgbClr val="0E1726"/>
                </a:solidFill>
              </a:rPr>
              <a:t>What changed?</a:t>
            </a:r>
            <a:endParaRPr lang="en-US" sz="1600" dirty="0"/>
          </a:p>
        </p:txBody>
      </p:sp>
      <p:sp>
        <p:nvSpPr>
          <p:cNvPr id="11" name="Text 7"/>
          <p:cNvSpPr/>
          <p:nvPr/>
        </p:nvSpPr>
        <p:spPr>
          <a:xfrm>
            <a:off x="6967728" y="4315968"/>
            <a:ext cx="4315968" cy="51206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500" dirty="0">
                <a:solidFill>
                  <a:srgbClr val="0E1726"/>
                </a:solidFill>
              </a:rPr>
              <a:t>Negative sentiment fell from 53.2% to 34.5%, while positive sentiment rose from 15.7% to 36.9%. Neutral comments moved only slightly.</a:t>
            </a:r>
            <a:endParaRPr lang="en-US" sz="1500" dirty="0"/>
          </a:p>
        </p:txBody>
      </p:sp>
      <p:sp>
        <p:nvSpPr>
          <p:cNvPr id="12" name="Shape 8"/>
          <p:cNvSpPr/>
          <p:nvPr/>
        </p:nvSpPr>
        <p:spPr>
          <a:xfrm>
            <a:off x="6967728" y="4882896"/>
            <a:ext cx="1417320" cy="512064"/>
          </a:xfrm>
          <a:prstGeom prst="roundRect">
            <a:avLst>
              <a:gd name="adj" fmla="val 21429"/>
            </a:avLst>
          </a:prstGeom>
          <a:solidFill>
            <a:srgbClr val="FDEDEE"/>
          </a:solidFill>
          <a:ln w="12700">
            <a:solidFill>
              <a:srgbClr val="FDEDEE"/>
            </a:solidFill>
            <a:prstDash val="solid"/>
          </a:ln>
          <a:effectLst>
            <a:outerShdw blurRad="12700" dist="50800" dir="2700000" algn="bl" rotWithShape="0">
              <a:srgbClr val="CBD5E1">
                <a:alpha val="12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13" name="Shape 9"/>
          <p:cNvSpPr/>
          <p:nvPr/>
        </p:nvSpPr>
        <p:spPr>
          <a:xfrm>
            <a:off x="8522208" y="4882896"/>
            <a:ext cx="1417320" cy="512064"/>
          </a:xfrm>
          <a:prstGeom prst="roundRect">
            <a:avLst>
              <a:gd name="adj" fmla="val 21429"/>
            </a:avLst>
          </a:prstGeom>
          <a:solidFill>
            <a:srgbClr val="EAF8F5"/>
          </a:solidFill>
          <a:ln w="12700">
            <a:solidFill>
              <a:srgbClr val="EAF8F5"/>
            </a:solidFill>
            <a:prstDash val="solid"/>
          </a:ln>
          <a:effectLst>
            <a:outerShdw blurRad="12700" dist="50800" dir="2700000" algn="bl" rotWithShape="0">
              <a:srgbClr val="CBD5E1">
                <a:alpha val="12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14" name="Shape 10"/>
          <p:cNvSpPr/>
          <p:nvPr/>
        </p:nvSpPr>
        <p:spPr>
          <a:xfrm>
            <a:off x="10076688" y="4882896"/>
            <a:ext cx="1170432" cy="512064"/>
          </a:xfrm>
          <a:prstGeom prst="roundRect">
            <a:avLst>
              <a:gd name="adj" fmla="val 21429"/>
            </a:avLst>
          </a:prstGeom>
          <a:solidFill>
            <a:srgbClr val="EEF4FA"/>
          </a:solidFill>
          <a:ln w="12700">
            <a:solidFill>
              <a:srgbClr val="EEF4FA"/>
            </a:solidFill>
            <a:prstDash val="solid"/>
          </a:ln>
          <a:effectLst>
            <a:outerShdw blurRad="12700" dist="50800" dir="2700000" algn="bl" rotWithShape="0">
              <a:srgbClr val="CBD5E1">
                <a:alpha val="12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15" name="Text 11"/>
          <p:cNvSpPr/>
          <p:nvPr/>
        </p:nvSpPr>
        <p:spPr>
          <a:xfrm>
            <a:off x="7114032" y="5020056"/>
            <a:ext cx="109728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500" b="1" dirty="0">
                <a:solidFill>
                  <a:srgbClr val="E15759"/>
                </a:solidFill>
              </a:rPr>
              <a:t>-18.7 pp</a:t>
            </a:r>
            <a:endParaRPr lang="en-US" sz="1500" dirty="0"/>
          </a:p>
        </p:txBody>
      </p:sp>
      <p:sp>
        <p:nvSpPr>
          <p:cNvPr id="16" name="Text 12"/>
          <p:cNvSpPr/>
          <p:nvPr/>
        </p:nvSpPr>
        <p:spPr>
          <a:xfrm>
            <a:off x="8668512" y="5020056"/>
            <a:ext cx="109728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500" b="1" dirty="0">
                <a:solidFill>
                  <a:srgbClr val="2CB1A6"/>
                </a:solidFill>
              </a:rPr>
              <a:t>+21.2 pp</a:t>
            </a:r>
            <a:endParaRPr lang="en-US" sz="1500" dirty="0"/>
          </a:p>
        </p:txBody>
      </p:sp>
      <p:sp>
        <p:nvSpPr>
          <p:cNvPr id="17" name="Text 13"/>
          <p:cNvSpPr/>
          <p:nvPr/>
        </p:nvSpPr>
        <p:spPr>
          <a:xfrm>
            <a:off x="10158984" y="5020056"/>
            <a:ext cx="100584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500" b="1" dirty="0">
                <a:solidFill>
                  <a:srgbClr val="4C78A8"/>
                </a:solidFill>
              </a:rPr>
              <a:t>−2.5 pp</a:t>
            </a:r>
            <a:endParaRPr lang="en-US" sz="1500" dirty="0"/>
          </a:p>
        </p:txBody>
      </p:sp>
      <p:sp>
        <p:nvSpPr>
          <p:cNvPr id="18" name="Text 14"/>
          <p:cNvSpPr/>
          <p:nvPr/>
        </p:nvSpPr>
        <p:spPr>
          <a:xfrm>
            <a:off x="6967728" y="5422392"/>
            <a:ext cx="1417320" cy="1463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050" dirty="0">
                <a:solidFill>
                  <a:srgbClr val="51606F"/>
                </a:solidFill>
              </a:rPr>
              <a:t>Negative</a:t>
            </a:r>
            <a:endParaRPr lang="en-US" sz="1050" dirty="0"/>
          </a:p>
        </p:txBody>
      </p:sp>
      <p:sp>
        <p:nvSpPr>
          <p:cNvPr id="19" name="Text 15"/>
          <p:cNvSpPr/>
          <p:nvPr/>
        </p:nvSpPr>
        <p:spPr>
          <a:xfrm>
            <a:off x="8522208" y="5422392"/>
            <a:ext cx="1417320" cy="1463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050" dirty="0">
                <a:solidFill>
                  <a:srgbClr val="51606F"/>
                </a:solidFill>
              </a:rPr>
              <a:t>Positive</a:t>
            </a:r>
            <a:endParaRPr lang="en-US" sz="1050" dirty="0"/>
          </a:p>
        </p:txBody>
      </p:sp>
      <p:sp>
        <p:nvSpPr>
          <p:cNvPr id="20" name="Text 16"/>
          <p:cNvSpPr/>
          <p:nvPr/>
        </p:nvSpPr>
        <p:spPr>
          <a:xfrm>
            <a:off x="10076688" y="5422392"/>
            <a:ext cx="1170432" cy="1463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050" dirty="0">
                <a:solidFill>
                  <a:srgbClr val="51606F"/>
                </a:solidFill>
              </a:rPr>
              <a:t>Neutral</a:t>
            </a:r>
            <a:endParaRPr lang="en-US" sz="1050" dirty="0"/>
          </a:p>
        </p:txBody>
      </p:sp>
      <p:sp>
        <p:nvSpPr>
          <p:cNvPr id="21" name="Text 17"/>
          <p:cNvSpPr/>
          <p:nvPr/>
        </p:nvSpPr>
        <p:spPr>
          <a:xfrm>
            <a:off x="694944" y="5897880"/>
            <a:ext cx="6766560" cy="2194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300" b="1" dirty="0">
                <a:solidFill>
                  <a:srgbClr val="0E1726"/>
                </a:solidFill>
              </a:rPr>
              <a:t>Statistical test: χ²(2, N = 1,132) = 71.56, p &lt; .001, Cramér’s V = .25</a:t>
            </a:r>
            <a:endParaRPr lang="en-US" sz="1300" dirty="0"/>
          </a:p>
        </p:txBody>
      </p:sp>
      <p:sp>
        <p:nvSpPr>
          <p:cNvPr id="22" name="Text 18"/>
          <p:cNvSpPr/>
          <p:nvPr/>
        </p:nvSpPr>
        <p:spPr>
          <a:xfrm>
            <a:off x="694944" y="6153912"/>
            <a:ext cx="1069848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00" dirty="0">
                <a:solidFill>
                  <a:srgbClr val="51606F"/>
                </a:solidFill>
              </a:rPr>
              <a:t>Interpretation: the post-rebrand shift is not just visible—it is statistically strong and substantively meaningful for a short-window event study.</a:t>
            </a:r>
            <a:endParaRPr lang="en-US" sz="1200" dirty="0"/>
          </a:p>
        </p:txBody>
      </p:sp>
      <p:sp>
        <p:nvSpPr>
          <p:cNvPr id="23" name="Text 19"/>
          <p:cNvSpPr/>
          <p:nvPr/>
        </p:nvSpPr>
        <p:spPr>
          <a:xfrm>
            <a:off x="566928" y="6446520"/>
            <a:ext cx="502920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endParaRPr lang="en-US" sz="900" dirty="0"/>
          </a:p>
        </p:txBody>
      </p:sp>
      <p:sp>
        <p:nvSpPr>
          <p:cNvPr id="25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11658600" y="6473952"/>
            <a:ext cx="274320" cy="182880"/>
          </a:xfrm>
          <a:prstGeom prst="rect">
            <a:avLst/>
          </a:prstGeom>
          <a:extLst>
            <a:ext uri="{C572A759-6A51-4108-AA02-DFA0A04FC94B}">
              <ma14:wrappingTextBoxFlag xmlns="" xmlns:ma14="http://schemas.microsoft.com/office/mac/drawingml/2011/main" val="0"/>
            </a:ext>
          </a:extLst>
        </p:spPr>
        <p:txBody>
          <a:bodyPr/>
          <a:lstStyle>
            <a:lvl1pPr>
              <a:defRPr sz="900">
                <a:solidFill>
                  <a:srgbClr val="7B8794"/>
                </a:solidFill>
              </a:defRPr>
            </a:lvl1pPr>
          </a:lstStyle>
          <a:p>
            <a:pPr algn="r"/>
            <a:fld id="{F7021451-1387-4CA6-816F-3879F97B5CBC}" type="slidenum">
              <a:rPr lang="en-US" b="0"/>
              <a:t>4</a:t>
            </a:fld>
            <a:endParaRPr 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66928" y="219456"/>
            <a:ext cx="2011680" cy="1097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endParaRPr lang="en-US" sz="900" dirty="0"/>
          </a:p>
        </p:txBody>
      </p:sp>
      <p:sp>
        <p:nvSpPr>
          <p:cNvPr id="3" name="Text 1"/>
          <p:cNvSpPr/>
          <p:nvPr/>
        </p:nvSpPr>
        <p:spPr>
          <a:xfrm>
            <a:off x="566928" y="457200"/>
            <a:ext cx="813816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2400" b="1" dirty="0">
                <a:solidFill>
                  <a:srgbClr val="0E1726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Findings II | Narrative shift</a:t>
            </a:r>
            <a:endParaRPr lang="en-US" sz="2400" dirty="0"/>
          </a:p>
        </p:txBody>
      </p:sp>
      <p:sp>
        <p:nvSpPr>
          <p:cNvPr id="4" name="Shape 2"/>
          <p:cNvSpPr/>
          <p:nvPr/>
        </p:nvSpPr>
        <p:spPr>
          <a:xfrm>
            <a:off x="566928" y="859536"/>
            <a:ext cx="11018520" cy="0"/>
          </a:xfrm>
          <a:prstGeom prst="line">
            <a:avLst/>
          </a:prstGeom>
          <a:noFill/>
          <a:ln w="15240">
            <a:solidFill>
              <a:srgbClr val="D7E0EA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5" name="Shape 3"/>
          <p:cNvSpPr/>
          <p:nvPr/>
        </p:nvSpPr>
        <p:spPr>
          <a:xfrm>
            <a:off x="566928" y="1133856"/>
            <a:ext cx="6784848" cy="4846320"/>
          </a:xfrm>
          <a:prstGeom prst="roundRect">
            <a:avLst>
              <a:gd name="adj" fmla="val 2264"/>
            </a:avLst>
          </a:prstGeom>
          <a:solidFill>
            <a:srgbClr val="FFFFFF"/>
          </a:solidFill>
          <a:ln w="12700">
            <a:solidFill>
              <a:srgbClr val="D7E0EA"/>
            </a:solidFill>
            <a:prstDash val="solid"/>
          </a:ln>
          <a:effectLst>
            <a:outerShdw blurRad="12700" dist="50800" dir="2700000" algn="bl" rotWithShape="0">
              <a:srgbClr val="CBD5E1">
                <a:alpha val="12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pic>
        <p:nvPicPr>
          <p:cNvPr id="6" name="Image 0" descr="/mnt/data/analysis_assets/theme_shift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4672" y="1520134"/>
            <a:ext cx="6327648" cy="3781156"/>
          </a:xfrm>
          <a:prstGeom prst="rect">
            <a:avLst/>
          </a:prstGeom>
        </p:spPr>
      </p:pic>
      <p:sp>
        <p:nvSpPr>
          <p:cNvPr id="7" name="Text 4"/>
          <p:cNvSpPr/>
          <p:nvPr/>
        </p:nvSpPr>
        <p:spPr>
          <a:xfrm>
            <a:off x="859536" y="5449824"/>
            <a:ext cx="914400" cy="1463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00" b="1" dirty="0">
                <a:solidFill>
                  <a:srgbClr val="4C78A8"/>
                </a:solidFill>
              </a:rPr>
              <a:t>Takeaway</a:t>
            </a:r>
            <a:endParaRPr lang="en-US" sz="1200" dirty="0"/>
          </a:p>
        </p:txBody>
      </p:sp>
      <p:sp>
        <p:nvSpPr>
          <p:cNvPr id="8" name="Text 5"/>
          <p:cNvSpPr/>
          <p:nvPr/>
        </p:nvSpPr>
        <p:spPr>
          <a:xfrm>
            <a:off x="1783080" y="5422392"/>
            <a:ext cx="521208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320" b="1" dirty="0">
                <a:solidFill>
                  <a:srgbClr val="0E1726"/>
                </a:solidFill>
              </a:rPr>
              <a:t>The discourse moves away from loss, memory, and uncertainty toward modernization and future orientation.</a:t>
            </a:r>
            <a:endParaRPr lang="en-US" sz="1320" dirty="0"/>
          </a:p>
        </p:txBody>
      </p:sp>
      <p:sp>
        <p:nvSpPr>
          <p:cNvPr id="9" name="Shape 6"/>
          <p:cNvSpPr/>
          <p:nvPr/>
        </p:nvSpPr>
        <p:spPr>
          <a:xfrm>
            <a:off x="7571232" y="1133856"/>
            <a:ext cx="4023360" cy="2212848"/>
          </a:xfrm>
          <a:prstGeom prst="roundRect">
            <a:avLst>
              <a:gd name="adj" fmla="val 4959"/>
            </a:avLst>
          </a:prstGeom>
          <a:solidFill>
            <a:srgbClr val="EEF4FA"/>
          </a:solidFill>
          <a:ln w="12700">
            <a:solidFill>
              <a:srgbClr val="EEF4FA"/>
            </a:solidFill>
            <a:prstDash val="solid"/>
          </a:ln>
          <a:effectLst>
            <a:outerShdw blurRad="12700" dist="50800" dir="2700000" algn="bl" rotWithShape="0">
              <a:srgbClr val="CBD5E1">
                <a:alpha val="12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10" name="Text 7"/>
          <p:cNvSpPr/>
          <p:nvPr/>
        </p:nvSpPr>
        <p:spPr>
          <a:xfrm>
            <a:off x="7827264" y="1389888"/>
            <a:ext cx="219456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00" b="1" dirty="0">
                <a:solidFill>
                  <a:srgbClr val="4C78A8"/>
                </a:solidFill>
              </a:rPr>
              <a:t>Example of before” quote</a:t>
            </a:r>
            <a:endParaRPr lang="en-US" sz="1200" dirty="0"/>
          </a:p>
        </p:txBody>
      </p:sp>
      <p:sp>
        <p:nvSpPr>
          <p:cNvPr id="11" name="Text 8"/>
          <p:cNvSpPr/>
          <p:nvPr/>
        </p:nvSpPr>
        <p:spPr>
          <a:xfrm>
            <a:off x="7827264" y="1700784"/>
            <a:ext cx="3529584" cy="7315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700" i="1" dirty="0">
                <a:solidFill>
                  <a:srgbClr val="0E1726"/>
                </a:solidFill>
              </a:rPr>
              <a:t>“From a marketing lens, Twitter to X seems abrupt and confusing. This definitely affects perception externally.”</a:t>
            </a:r>
            <a:endParaRPr lang="en-US" sz="1700" dirty="0"/>
          </a:p>
        </p:txBody>
      </p:sp>
      <p:sp>
        <p:nvSpPr>
          <p:cNvPr id="12" name="Text 9"/>
          <p:cNvSpPr/>
          <p:nvPr/>
        </p:nvSpPr>
        <p:spPr>
          <a:xfrm>
            <a:off x="7827264" y="2724912"/>
            <a:ext cx="3419856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00" dirty="0">
                <a:solidFill>
                  <a:srgbClr val="51606F"/>
                </a:solidFill>
              </a:rPr>
              <a:t>Signals confusion, abruptness, and interpretive instability.</a:t>
            </a:r>
            <a:endParaRPr lang="en-US" sz="1200" dirty="0"/>
          </a:p>
        </p:txBody>
      </p:sp>
      <p:sp>
        <p:nvSpPr>
          <p:cNvPr id="13" name="Shape 10"/>
          <p:cNvSpPr/>
          <p:nvPr/>
        </p:nvSpPr>
        <p:spPr>
          <a:xfrm>
            <a:off x="7571232" y="3621024"/>
            <a:ext cx="4023360" cy="2359152"/>
          </a:xfrm>
          <a:prstGeom prst="roundRect">
            <a:avLst>
              <a:gd name="adj" fmla="val 4651"/>
            </a:avLst>
          </a:prstGeom>
          <a:solidFill>
            <a:srgbClr val="FFFFFF"/>
          </a:solidFill>
          <a:ln w="12700">
            <a:solidFill>
              <a:srgbClr val="D7E0EA"/>
            </a:solidFill>
            <a:prstDash val="solid"/>
          </a:ln>
          <a:effectLst>
            <a:outerShdw blurRad="12700" dist="50800" dir="2700000" algn="bl" rotWithShape="0">
              <a:srgbClr val="CBD5E1">
                <a:alpha val="12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14" name="Text 11"/>
          <p:cNvSpPr/>
          <p:nvPr/>
        </p:nvSpPr>
        <p:spPr>
          <a:xfrm>
            <a:off x="7827264" y="3877056"/>
            <a:ext cx="210312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00" b="1" dirty="0">
                <a:solidFill>
                  <a:srgbClr val="4C78A8"/>
                </a:solidFill>
              </a:rPr>
              <a:t>Example of “after” quote</a:t>
            </a:r>
            <a:endParaRPr lang="en-US" sz="1200" dirty="0"/>
          </a:p>
        </p:txBody>
      </p:sp>
      <p:sp>
        <p:nvSpPr>
          <p:cNvPr id="15" name="Text 12"/>
          <p:cNvSpPr/>
          <p:nvPr/>
        </p:nvSpPr>
        <p:spPr>
          <a:xfrm>
            <a:off x="7827264" y="4187952"/>
            <a:ext cx="3529584" cy="87782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650" i="1" dirty="0">
                <a:solidFill>
                  <a:srgbClr val="0E1726"/>
                </a:solidFill>
              </a:rPr>
              <a:t>“As a long-time user, Twitter rebrand might reposition the company beyond microblogging. It changes how stakeholders interpret the platform.”</a:t>
            </a:r>
            <a:endParaRPr lang="en-US" sz="1650" dirty="0"/>
          </a:p>
        </p:txBody>
      </p:sp>
      <p:sp>
        <p:nvSpPr>
          <p:cNvPr id="16" name="Text 13"/>
          <p:cNvSpPr/>
          <p:nvPr/>
        </p:nvSpPr>
        <p:spPr>
          <a:xfrm>
            <a:off x="7827264" y="5394960"/>
            <a:ext cx="3419856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00" dirty="0">
                <a:solidFill>
                  <a:srgbClr val="51606F"/>
                </a:solidFill>
              </a:rPr>
              <a:t>Signals strategic repositioning and a more future-facing narrative.</a:t>
            </a:r>
            <a:endParaRPr lang="en-US" sz="1200" dirty="0"/>
          </a:p>
        </p:txBody>
      </p:sp>
      <p:sp>
        <p:nvSpPr>
          <p:cNvPr id="17" name="Text 14"/>
          <p:cNvSpPr/>
          <p:nvPr/>
        </p:nvSpPr>
        <p:spPr>
          <a:xfrm>
            <a:off x="566928" y="6446520"/>
            <a:ext cx="502920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endParaRPr lang="en-US" sz="900" dirty="0"/>
          </a:p>
        </p:txBody>
      </p:sp>
      <p:sp>
        <p:nvSpPr>
          <p:cNvPr id="25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11658600" y="6473952"/>
            <a:ext cx="274320" cy="182880"/>
          </a:xfrm>
          <a:prstGeom prst="rect">
            <a:avLst/>
          </a:prstGeom>
          <a:extLst>
            <a:ext uri="{C572A759-6A51-4108-AA02-DFA0A04FC94B}">
              <ma14:wrappingTextBoxFlag xmlns="" xmlns:ma14="http://schemas.microsoft.com/office/mac/drawingml/2011/main" val="0"/>
            </a:ext>
          </a:extLst>
        </p:spPr>
        <p:txBody>
          <a:bodyPr/>
          <a:lstStyle>
            <a:lvl1pPr>
              <a:defRPr sz="900">
                <a:solidFill>
                  <a:srgbClr val="7B8794"/>
                </a:solidFill>
              </a:defRPr>
            </a:lvl1pPr>
          </a:lstStyle>
          <a:p>
            <a:pPr algn="r"/>
            <a:fld id="{F7021451-1387-4CA6-816F-3879F97B5CBC}" type="slidenum">
              <a:rPr lang="en-US" b="0"/>
              <a:t>5</a:t>
            </a:fld>
            <a:endParaRPr 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1"/>
          <p:cNvSpPr/>
          <p:nvPr/>
        </p:nvSpPr>
        <p:spPr>
          <a:xfrm>
            <a:off x="566928" y="457200"/>
            <a:ext cx="813816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2400" b="1" dirty="0">
                <a:solidFill>
                  <a:srgbClr val="0E1726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Results | Robustness and heterogeneity</a:t>
            </a:r>
            <a:endParaRPr lang="en-US" sz="2400" dirty="0"/>
          </a:p>
        </p:txBody>
      </p:sp>
      <p:sp>
        <p:nvSpPr>
          <p:cNvPr id="4" name="Shape 2"/>
          <p:cNvSpPr/>
          <p:nvPr/>
        </p:nvSpPr>
        <p:spPr>
          <a:xfrm>
            <a:off x="566928" y="859536"/>
            <a:ext cx="11018520" cy="0"/>
          </a:xfrm>
          <a:prstGeom prst="line">
            <a:avLst/>
          </a:prstGeom>
          <a:noFill/>
          <a:ln w="15240">
            <a:solidFill>
              <a:srgbClr val="D7E0EA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5" name="Shape 3"/>
          <p:cNvSpPr/>
          <p:nvPr/>
        </p:nvSpPr>
        <p:spPr>
          <a:xfrm>
            <a:off x="566928" y="1133856"/>
            <a:ext cx="5138928" cy="4553712"/>
          </a:xfrm>
          <a:prstGeom prst="roundRect">
            <a:avLst>
              <a:gd name="adj" fmla="val 2410"/>
            </a:avLst>
          </a:prstGeom>
          <a:solidFill>
            <a:srgbClr val="FFFFFF"/>
          </a:solidFill>
          <a:ln w="12700">
            <a:solidFill>
              <a:srgbClr val="D7E0EA"/>
            </a:solidFill>
            <a:prstDash val="solid"/>
          </a:ln>
          <a:effectLst>
            <a:outerShdw blurRad="12700" dist="50800" dir="2700000" algn="bl" rotWithShape="0">
              <a:srgbClr val="CBD5E1">
                <a:alpha val="12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pic>
        <p:nvPicPr>
          <p:cNvPr id="6" name="Image 0" descr="/mnt/data/analysis_assets/positive_heatmap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6384" y="1448657"/>
            <a:ext cx="4681728" cy="3796095"/>
          </a:xfrm>
          <a:prstGeom prst="rect">
            <a:avLst/>
          </a:prstGeom>
        </p:spPr>
      </p:pic>
      <p:sp>
        <p:nvSpPr>
          <p:cNvPr id="7" name="Shape 4"/>
          <p:cNvSpPr/>
          <p:nvPr/>
        </p:nvSpPr>
        <p:spPr>
          <a:xfrm>
            <a:off x="5943600" y="1133856"/>
            <a:ext cx="5650992" cy="1975104"/>
          </a:xfrm>
          <a:prstGeom prst="roundRect">
            <a:avLst>
              <a:gd name="adj" fmla="val 5556"/>
            </a:avLst>
          </a:prstGeom>
          <a:solidFill>
            <a:srgbClr val="FFFFFF"/>
          </a:solidFill>
          <a:ln w="12700">
            <a:solidFill>
              <a:srgbClr val="D7E0EA"/>
            </a:solidFill>
            <a:prstDash val="solid"/>
          </a:ln>
          <a:effectLst>
            <a:outerShdw blurRad="12700" dist="50800" dir="2700000" algn="bl" rotWithShape="0">
              <a:srgbClr val="CBD5E1">
                <a:alpha val="12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8" name="Text 5"/>
          <p:cNvSpPr/>
          <p:nvPr/>
        </p:nvSpPr>
        <p:spPr>
          <a:xfrm>
            <a:off x="6236208" y="1408176"/>
            <a:ext cx="4882896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700" b="1" dirty="0">
                <a:solidFill>
                  <a:srgbClr val="0E1726"/>
                </a:solidFill>
              </a:rPr>
              <a:t>Across all five search frames, the positive share is higher after the rebrand than before it.</a:t>
            </a:r>
            <a:endParaRPr lang="en-US" sz="1700" dirty="0"/>
          </a:p>
        </p:txBody>
      </p:sp>
      <p:sp>
        <p:nvSpPr>
          <p:cNvPr id="9" name="Text 6"/>
          <p:cNvSpPr/>
          <p:nvPr/>
        </p:nvSpPr>
        <p:spPr>
          <a:xfrm>
            <a:off x="6236208" y="1901952"/>
            <a:ext cx="466344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300" dirty="0">
                <a:solidFill>
                  <a:srgbClr val="51606F"/>
                </a:solidFill>
              </a:rPr>
              <a:t>That means the core result is not driven by a single query like “RIP Twitter” or “X rebranding.”</a:t>
            </a:r>
            <a:endParaRPr lang="en-US" sz="1300" dirty="0"/>
          </a:p>
        </p:txBody>
      </p:sp>
      <p:sp>
        <p:nvSpPr>
          <p:cNvPr id="10" name="Text 7"/>
          <p:cNvSpPr/>
          <p:nvPr/>
        </p:nvSpPr>
        <p:spPr>
          <a:xfrm>
            <a:off x="6236208" y="2286000"/>
            <a:ext cx="4572000" cy="2194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300" b="1" dirty="0">
                <a:solidFill>
                  <a:srgbClr val="0E1726"/>
                </a:solidFill>
              </a:rPr>
              <a:t>Overall search-term differences are not statistically significant: χ²(8) = 3.09, p = .93.</a:t>
            </a:r>
            <a:endParaRPr lang="en-US" sz="1300" dirty="0"/>
          </a:p>
        </p:txBody>
      </p:sp>
      <p:sp>
        <p:nvSpPr>
          <p:cNvPr id="11" name="Shape 8"/>
          <p:cNvSpPr/>
          <p:nvPr/>
        </p:nvSpPr>
        <p:spPr>
          <a:xfrm>
            <a:off x="5943600" y="3346704"/>
            <a:ext cx="5650992" cy="2340864"/>
          </a:xfrm>
          <a:prstGeom prst="roundRect">
            <a:avLst>
              <a:gd name="adj" fmla="val 4688"/>
            </a:avLst>
          </a:prstGeom>
          <a:solidFill>
            <a:srgbClr val="FFFFFF"/>
          </a:solidFill>
          <a:ln w="12700">
            <a:solidFill>
              <a:srgbClr val="D7E0EA"/>
            </a:solidFill>
            <a:prstDash val="solid"/>
          </a:ln>
          <a:effectLst>
            <a:outerShdw blurRad="12700" dist="50800" dir="2700000" algn="bl" rotWithShape="0">
              <a:srgbClr val="CBD5E1">
                <a:alpha val="12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pic>
        <p:nvPicPr>
          <p:cNvPr id="12" name="Image 1" descr="/mnt/data/analysis_assets/forest_after_effect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81344" y="3611767"/>
            <a:ext cx="2980944" cy="1792450"/>
          </a:xfrm>
          <a:prstGeom prst="rect">
            <a:avLst/>
          </a:prstGeom>
        </p:spPr>
      </p:pic>
      <p:sp>
        <p:nvSpPr>
          <p:cNvPr id="13" name="Text 9"/>
          <p:cNvSpPr/>
          <p:nvPr/>
        </p:nvSpPr>
        <p:spPr>
          <a:xfrm>
            <a:off x="9436608" y="3399502"/>
            <a:ext cx="173736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00" b="1" dirty="0">
                <a:solidFill>
                  <a:srgbClr val="4C78A8"/>
                </a:solidFill>
              </a:rPr>
              <a:t>Logistic robustness</a:t>
            </a:r>
            <a:endParaRPr lang="en-US" sz="1200" dirty="0"/>
          </a:p>
        </p:txBody>
      </p:sp>
      <p:sp>
        <p:nvSpPr>
          <p:cNvPr id="14" name="Text 10"/>
          <p:cNvSpPr/>
          <p:nvPr/>
        </p:nvSpPr>
        <p:spPr>
          <a:xfrm>
            <a:off x="9200044" y="3925282"/>
            <a:ext cx="2407133" cy="68786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300" b="1" dirty="0">
                <a:solidFill>
                  <a:srgbClr val="0E1726"/>
                </a:solidFill>
              </a:rPr>
              <a:t>After the rebrand, the odds of a positive comment are 3.14× higher; the odds of a negative comment are cut to 0.46×.</a:t>
            </a:r>
            <a:endParaRPr lang="en-US" sz="1300" dirty="0"/>
          </a:p>
        </p:txBody>
      </p:sp>
      <p:sp>
        <p:nvSpPr>
          <p:cNvPr id="15" name="Text 11"/>
          <p:cNvSpPr/>
          <p:nvPr/>
        </p:nvSpPr>
        <p:spPr>
          <a:xfrm>
            <a:off x="9308592" y="4974336"/>
            <a:ext cx="1993392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00" dirty="0">
                <a:solidFill>
                  <a:srgbClr val="51606F"/>
                </a:solidFill>
              </a:rPr>
              <a:t>Search-term controls do not materially change the period effect.</a:t>
            </a:r>
            <a:endParaRPr lang="en-US" sz="1200" dirty="0"/>
          </a:p>
        </p:txBody>
      </p:sp>
      <p:sp>
        <p:nvSpPr>
          <p:cNvPr id="16" name="Text 12"/>
          <p:cNvSpPr/>
          <p:nvPr/>
        </p:nvSpPr>
        <p:spPr>
          <a:xfrm>
            <a:off x="566928" y="6446520"/>
            <a:ext cx="502920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endParaRPr lang="en-US" sz="900" dirty="0"/>
          </a:p>
        </p:txBody>
      </p:sp>
      <p:sp>
        <p:nvSpPr>
          <p:cNvPr id="25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11658600" y="6473952"/>
            <a:ext cx="274320" cy="182880"/>
          </a:xfrm>
          <a:prstGeom prst="rect">
            <a:avLst/>
          </a:prstGeom>
          <a:extLst>
            <a:ext uri="{C572A759-6A51-4108-AA02-DFA0A04FC94B}">
              <ma14:wrappingTextBoxFlag xmlns="" xmlns:ma14="http://schemas.microsoft.com/office/mac/drawingml/2011/main" val="0"/>
            </a:ext>
          </a:extLst>
        </p:spPr>
        <p:txBody>
          <a:bodyPr/>
          <a:lstStyle>
            <a:lvl1pPr>
              <a:defRPr sz="900">
                <a:solidFill>
                  <a:srgbClr val="7B8794"/>
                </a:solidFill>
              </a:defRPr>
            </a:lvl1pPr>
          </a:lstStyle>
          <a:p>
            <a:pPr algn="r"/>
            <a:fld id="{F7021451-1387-4CA6-816F-3879F97B5CBC}" type="slidenum">
              <a:rPr lang="en-US" b="0"/>
              <a:t>6</a:t>
            </a:fld>
            <a:endParaRPr lang="en-US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66928" y="219456"/>
            <a:ext cx="2011680" cy="1097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endParaRPr lang="en-US" sz="900" dirty="0"/>
          </a:p>
        </p:txBody>
      </p:sp>
      <p:sp>
        <p:nvSpPr>
          <p:cNvPr id="3" name="Text 1"/>
          <p:cNvSpPr/>
          <p:nvPr/>
        </p:nvSpPr>
        <p:spPr>
          <a:xfrm>
            <a:off x="566928" y="457200"/>
            <a:ext cx="813816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2400" b="1" dirty="0">
                <a:solidFill>
                  <a:srgbClr val="0E1726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Discussion</a:t>
            </a:r>
            <a:endParaRPr lang="en-US" sz="2400" dirty="0"/>
          </a:p>
        </p:txBody>
      </p:sp>
      <p:sp>
        <p:nvSpPr>
          <p:cNvPr id="4" name="Shape 2"/>
          <p:cNvSpPr/>
          <p:nvPr/>
        </p:nvSpPr>
        <p:spPr>
          <a:xfrm>
            <a:off x="566928" y="859536"/>
            <a:ext cx="11018520" cy="0"/>
          </a:xfrm>
          <a:prstGeom prst="line">
            <a:avLst/>
          </a:prstGeom>
          <a:noFill/>
          <a:ln w="15240">
            <a:solidFill>
              <a:srgbClr val="D7E0EA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6" name="Shape 4"/>
          <p:cNvSpPr/>
          <p:nvPr/>
        </p:nvSpPr>
        <p:spPr>
          <a:xfrm>
            <a:off x="2087118" y="1828800"/>
            <a:ext cx="3547872" cy="3584448"/>
          </a:xfrm>
          <a:prstGeom prst="roundRect">
            <a:avLst>
              <a:gd name="adj" fmla="val 3093"/>
            </a:avLst>
          </a:prstGeom>
          <a:solidFill>
            <a:srgbClr val="FFFFFF"/>
          </a:solidFill>
          <a:ln w="12700">
            <a:solidFill>
              <a:srgbClr val="D7E0EA"/>
            </a:solidFill>
            <a:prstDash val="solid"/>
          </a:ln>
          <a:effectLst>
            <a:outerShdw blurRad="12700" dist="50800" dir="2700000" algn="bl" rotWithShape="0">
              <a:srgbClr val="CBD5E1">
                <a:alpha val="12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7" name="Shape 5"/>
          <p:cNvSpPr/>
          <p:nvPr/>
        </p:nvSpPr>
        <p:spPr>
          <a:xfrm>
            <a:off x="6222492" y="1828800"/>
            <a:ext cx="3547872" cy="3584448"/>
          </a:xfrm>
          <a:prstGeom prst="roundRect">
            <a:avLst>
              <a:gd name="adj" fmla="val 3093"/>
            </a:avLst>
          </a:prstGeom>
          <a:solidFill>
            <a:srgbClr val="FFFFFF"/>
          </a:solidFill>
          <a:ln w="12700">
            <a:solidFill>
              <a:srgbClr val="D7E0EA"/>
            </a:solidFill>
            <a:prstDash val="solid"/>
          </a:ln>
          <a:effectLst>
            <a:outerShdw blurRad="12700" dist="50800" dir="2700000" algn="bl" rotWithShape="0">
              <a:srgbClr val="CBD5E1">
                <a:alpha val="12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9" name="Text 7"/>
          <p:cNvSpPr/>
          <p:nvPr/>
        </p:nvSpPr>
        <p:spPr>
          <a:xfrm>
            <a:off x="2343150" y="2121408"/>
            <a:ext cx="182880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800" b="1" dirty="0">
                <a:solidFill>
                  <a:srgbClr val="4C78A8"/>
                </a:solidFill>
              </a:rPr>
              <a:t>Theoretical Contributions</a:t>
            </a:r>
            <a:endParaRPr lang="en-US" sz="1800" dirty="0"/>
          </a:p>
        </p:txBody>
      </p:sp>
      <p:sp>
        <p:nvSpPr>
          <p:cNvPr id="10" name="Text 8"/>
          <p:cNvSpPr/>
          <p:nvPr/>
        </p:nvSpPr>
        <p:spPr>
          <a:xfrm>
            <a:off x="2281428" y="2852928"/>
            <a:ext cx="3159252" cy="17373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0E1726"/>
                </a:solidFill>
              </a:rPr>
              <a:t>Extends rebranding research beyond favorable outcomes.</a:t>
            </a: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0E1726"/>
                </a:solidFill>
              </a:rPr>
              <a:t>Shows why backlash and brand avoidance should be tracked alongside support.</a:t>
            </a: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0E1726"/>
                </a:solidFill>
              </a:rPr>
              <a:t>Positions social media netnography as a useful lens for identity transitions.</a:t>
            </a:r>
            <a:endParaRPr lang="en-US" dirty="0"/>
          </a:p>
        </p:txBody>
      </p:sp>
      <p:sp>
        <p:nvSpPr>
          <p:cNvPr id="11" name="Text 9"/>
          <p:cNvSpPr/>
          <p:nvPr/>
        </p:nvSpPr>
        <p:spPr>
          <a:xfrm>
            <a:off x="6469380" y="2121408"/>
            <a:ext cx="182880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800" b="1" dirty="0">
                <a:solidFill>
                  <a:srgbClr val="4C78A8"/>
                </a:solidFill>
              </a:rPr>
              <a:t>Managerial Contributions</a:t>
            </a:r>
            <a:endParaRPr lang="en-US" sz="1800" dirty="0"/>
          </a:p>
        </p:txBody>
      </p:sp>
      <p:sp>
        <p:nvSpPr>
          <p:cNvPr id="12" name="Text 10"/>
          <p:cNvSpPr/>
          <p:nvPr/>
        </p:nvSpPr>
        <p:spPr>
          <a:xfrm>
            <a:off x="6413373" y="3099815"/>
            <a:ext cx="3166110" cy="17373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0E1726"/>
                </a:solidFill>
              </a:rPr>
              <a:t>Expect nostalgia and confusion at the beginning of a major identity shift.</a:t>
            </a: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0E1726"/>
                </a:solidFill>
              </a:rPr>
              <a:t>Strategic framing can gradually move reactions toward innovation and repositioning.</a:t>
            </a: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0E1726"/>
                </a:solidFill>
              </a:rPr>
              <a:t>Managers should monitor narrative change, not just aggregate sentiment</a:t>
            </a:r>
            <a:r>
              <a:rPr lang="en-US" sz="1400" dirty="0">
                <a:solidFill>
                  <a:srgbClr val="0E1726"/>
                </a:solidFill>
              </a:rPr>
              <a:t>.</a:t>
            </a:r>
            <a:endParaRPr lang="en-US" sz="1400" dirty="0"/>
          </a:p>
        </p:txBody>
      </p:sp>
      <p:sp>
        <p:nvSpPr>
          <p:cNvPr id="14" name="Text 12"/>
          <p:cNvSpPr/>
          <p:nvPr/>
        </p:nvSpPr>
        <p:spPr>
          <a:xfrm>
            <a:off x="8247888" y="2505456"/>
            <a:ext cx="2852928" cy="20848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endParaRPr lang="en-US" sz="1400" dirty="0"/>
          </a:p>
        </p:txBody>
      </p:sp>
      <p:sp>
        <p:nvSpPr>
          <p:cNvPr id="25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11658600" y="6473952"/>
            <a:ext cx="274320" cy="182880"/>
          </a:xfrm>
          <a:prstGeom prst="rect">
            <a:avLst/>
          </a:prstGeom>
          <a:extLst>
            <a:ext uri="{C572A759-6A51-4108-AA02-DFA0A04FC94B}">
              <ma14:wrappingTextBoxFlag xmlns="" xmlns:ma14="http://schemas.microsoft.com/office/mac/drawingml/2011/main" val="0"/>
            </a:ext>
          </a:extLst>
        </p:spPr>
        <p:txBody>
          <a:bodyPr/>
          <a:lstStyle>
            <a:lvl1pPr>
              <a:defRPr sz="900">
                <a:solidFill>
                  <a:srgbClr val="7B8794"/>
                </a:solidFill>
              </a:defRPr>
            </a:lvl1pPr>
          </a:lstStyle>
          <a:p>
            <a:pPr algn="r"/>
            <a:fld id="{F7021451-1387-4CA6-816F-3879F97B5CBC}" type="slidenum">
              <a:rPr lang="en-US" b="0"/>
              <a:t>7</a:t>
            </a:fld>
            <a:endParaRPr lang="en-US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bg>
      <p:bgPr>
        <a:solidFill>
          <a:srgbClr val="11182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86384" y="713232"/>
            <a:ext cx="2011680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2800" b="1" dirty="0">
                <a:solidFill>
                  <a:srgbClr val="FFFFFF"/>
                </a:solidFill>
              </a:rPr>
              <a:t>Conclusion</a:t>
            </a:r>
            <a:endParaRPr lang="en-US" sz="2800" dirty="0"/>
          </a:p>
        </p:txBody>
      </p:sp>
      <p:sp>
        <p:nvSpPr>
          <p:cNvPr id="3" name="Text 1"/>
          <p:cNvSpPr/>
          <p:nvPr/>
        </p:nvSpPr>
        <p:spPr>
          <a:xfrm>
            <a:off x="786384" y="1225296"/>
            <a:ext cx="384048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b="1" dirty="0">
                <a:solidFill>
                  <a:srgbClr val="93C5FD"/>
                </a:solidFill>
              </a:rPr>
              <a:t>What changed after the rebranding?</a:t>
            </a:r>
            <a:endParaRPr lang="en-US" dirty="0"/>
          </a:p>
        </p:txBody>
      </p:sp>
      <p:sp>
        <p:nvSpPr>
          <p:cNvPr id="4" name="Shape 2"/>
          <p:cNvSpPr/>
          <p:nvPr/>
        </p:nvSpPr>
        <p:spPr>
          <a:xfrm>
            <a:off x="786384" y="1536192"/>
            <a:ext cx="2834640" cy="0"/>
          </a:xfrm>
          <a:prstGeom prst="line">
            <a:avLst/>
          </a:prstGeom>
          <a:noFill/>
          <a:ln w="17780">
            <a:solidFill>
              <a:srgbClr val="334155"/>
            </a:solidFill>
            <a:prstDash val="solid"/>
          </a:ln>
        </p:spPr>
        <p:txBody>
          <a:bodyPr/>
          <a:lstStyle/>
          <a:p>
            <a:endParaRPr lang="en-US"/>
          </a:p>
        </p:txBody>
      </p:sp>
      <p:sp>
        <p:nvSpPr>
          <p:cNvPr id="5" name="Shape 3"/>
          <p:cNvSpPr/>
          <p:nvPr/>
        </p:nvSpPr>
        <p:spPr>
          <a:xfrm>
            <a:off x="786384" y="1883664"/>
            <a:ext cx="3383280" cy="1847088"/>
          </a:xfrm>
          <a:prstGeom prst="roundRect">
            <a:avLst>
              <a:gd name="adj" fmla="val 5941"/>
            </a:avLst>
          </a:prstGeom>
          <a:solidFill>
            <a:srgbClr val="F8FAFC"/>
          </a:solidFill>
          <a:ln w="12700">
            <a:solidFill>
              <a:srgbClr val="F8FAFC"/>
            </a:solidFill>
            <a:prstDash val="solid"/>
          </a:ln>
          <a:effectLst>
            <a:outerShdw blurRad="12700" dist="50800" dir="2700000" algn="bl" rotWithShape="0">
              <a:srgbClr val="CBD5E1">
                <a:alpha val="12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6" name="Shape 4"/>
          <p:cNvSpPr/>
          <p:nvPr/>
        </p:nvSpPr>
        <p:spPr>
          <a:xfrm>
            <a:off x="4407408" y="1883664"/>
            <a:ext cx="3383280" cy="1847088"/>
          </a:xfrm>
          <a:prstGeom prst="roundRect">
            <a:avLst>
              <a:gd name="adj" fmla="val 5941"/>
            </a:avLst>
          </a:prstGeom>
          <a:solidFill>
            <a:srgbClr val="F8FAFC"/>
          </a:solidFill>
          <a:ln w="12700">
            <a:solidFill>
              <a:srgbClr val="F8FAFC"/>
            </a:solidFill>
            <a:prstDash val="solid"/>
          </a:ln>
          <a:effectLst>
            <a:outerShdw blurRad="12700" dist="50800" dir="2700000" algn="bl" rotWithShape="0">
              <a:srgbClr val="CBD5E1">
                <a:alpha val="12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7" name="Shape 5"/>
          <p:cNvSpPr/>
          <p:nvPr/>
        </p:nvSpPr>
        <p:spPr>
          <a:xfrm>
            <a:off x="8028432" y="1883664"/>
            <a:ext cx="3383280" cy="1847088"/>
          </a:xfrm>
          <a:prstGeom prst="roundRect">
            <a:avLst>
              <a:gd name="adj" fmla="val 5941"/>
            </a:avLst>
          </a:prstGeom>
          <a:solidFill>
            <a:srgbClr val="F8FAFC"/>
          </a:solidFill>
          <a:ln w="12700">
            <a:solidFill>
              <a:srgbClr val="F8FAFC"/>
            </a:solidFill>
            <a:prstDash val="solid"/>
          </a:ln>
          <a:effectLst>
            <a:outerShdw blurRad="12700" dist="50800" dir="2700000" algn="bl" rotWithShape="0">
              <a:srgbClr val="CBD5E1">
                <a:alpha val="12000"/>
              </a:srgb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8" name="Text 6"/>
          <p:cNvSpPr/>
          <p:nvPr/>
        </p:nvSpPr>
        <p:spPr>
          <a:xfrm>
            <a:off x="1042416" y="2139696"/>
            <a:ext cx="27432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2400" b="1" dirty="0">
                <a:solidFill>
                  <a:srgbClr val="4C78A8"/>
                </a:solidFill>
              </a:rPr>
              <a:t>1</a:t>
            </a:r>
            <a:endParaRPr lang="en-US" sz="2400" dirty="0"/>
          </a:p>
        </p:txBody>
      </p:sp>
      <p:sp>
        <p:nvSpPr>
          <p:cNvPr id="9" name="Text 7"/>
          <p:cNvSpPr/>
          <p:nvPr/>
        </p:nvSpPr>
        <p:spPr>
          <a:xfrm>
            <a:off x="1371600" y="2157984"/>
            <a:ext cx="137160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800" b="1" dirty="0">
                <a:solidFill>
                  <a:srgbClr val="0E1726"/>
                </a:solidFill>
              </a:rPr>
              <a:t>Sentiment</a:t>
            </a:r>
            <a:endParaRPr lang="en-US" sz="1800" dirty="0"/>
          </a:p>
        </p:txBody>
      </p:sp>
      <p:sp>
        <p:nvSpPr>
          <p:cNvPr id="10" name="Text 8"/>
          <p:cNvSpPr/>
          <p:nvPr/>
        </p:nvSpPr>
        <p:spPr>
          <a:xfrm>
            <a:off x="1042416" y="2596896"/>
            <a:ext cx="2743200" cy="4937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450" dirty="0">
                <a:solidFill>
                  <a:srgbClr val="0E1726"/>
                </a:solidFill>
              </a:rPr>
              <a:t>Positive discourse becomes more common; negative discourse declines sharply.</a:t>
            </a:r>
            <a:endParaRPr lang="en-US" sz="1450" dirty="0"/>
          </a:p>
        </p:txBody>
      </p:sp>
      <p:sp>
        <p:nvSpPr>
          <p:cNvPr id="11" name="Text 9"/>
          <p:cNvSpPr/>
          <p:nvPr/>
        </p:nvSpPr>
        <p:spPr>
          <a:xfrm>
            <a:off x="4663440" y="2139696"/>
            <a:ext cx="27432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2400" b="1" dirty="0">
                <a:solidFill>
                  <a:srgbClr val="4C78A8"/>
                </a:solidFill>
              </a:rPr>
              <a:t>2</a:t>
            </a:r>
            <a:endParaRPr lang="en-US" sz="2400" dirty="0"/>
          </a:p>
        </p:txBody>
      </p:sp>
      <p:sp>
        <p:nvSpPr>
          <p:cNvPr id="12" name="Text 10"/>
          <p:cNvSpPr/>
          <p:nvPr/>
        </p:nvSpPr>
        <p:spPr>
          <a:xfrm>
            <a:off x="4992624" y="2157984"/>
            <a:ext cx="146304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800" b="1" dirty="0">
                <a:solidFill>
                  <a:srgbClr val="0E1726"/>
                </a:solidFill>
              </a:rPr>
              <a:t>Narratives</a:t>
            </a:r>
            <a:endParaRPr lang="en-US" sz="1800" dirty="0"/>
          </a:p>
        </p:txBody>
      </p:sp>
      <p:sp>
        <p:nvSpPr>
          <p:cNvPr id="13" name="Text 11"/>
          <p:cNvSpPr/>
          <p:nvPr/>
        </p:nvSpPr>
        <p:spPr>
          <a:xfrm>
            <a:off x="4663440" y="2596896"/>
            <a:ext cx="2743200" cy="4937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450" dirty="0">
                <a:solidFill>
                  <a:srgbClr val="0E1726"/>
                </a:solidFill>
              </a:rPr>
              <a:t>The storyline moves from nostalgia/confusion toward modernization and strategic repositioning.</a:t>
            </a:r>
            <a:endParaRPr lang="en-US" sz="1450" dirty="0"/>
          </a:p>
        </p:txBody>
      </p:sp>
      <p:sp>
        <p:nvSpPr>
          <p:cNvPr id="14" name="Text 12"/>
          <p:cNvSpPr/>
          <p:nvPr/>
        </p:nvSpPr>
        <p:spPr>
          <a:xfrm>
            <a:off x="8284464" y="2139696"/>
            <a:ext cx="27432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2400" b="1" dirty="0">
                <a:solidFill>
                  <a:srgbClr val="4C78A8"/>
                </a:solidFill>
              </a:rPr>
              <a:t>3</a:t>
            </a:r>
            <a:endParaRPr lang="en-US" sz="2400" dirty="0"/>
          </a:p>
        </p:txBody>
      </p:sp>
      <p:sp>
        <p:nvSpPr>
          <p:cNvPr id="15" name="Text 13"/>
          <p:cNvSpPr/>
          <p:nvPr/>
        </p:nvSpPr>
        <p:spPr>
          <a:xfrm>
            <a:off x="8613648" y="2157984"/>
            <a:ext cx="146304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800" b="1" dirty="0">
                <a:solidFill>
                  <a:srgbClr val="0E1726"/>
                </a:solidFill>
              </a:rPr>
              <a:t>Implication</a:t>
            </a:r>
            <a:endParaRPr lang="en-US" sz="1800" dirty="0"/>
          </a:p>
        </p:txBody>
      </p:sp>
      <p:sp>
        <p:nvSpPr>
          <p:cNvPr id="16" name="Text 14"/>
          <p:cNvSpPr/>
          <p:nvPr/>
        </p:nvSpPr>
        <p:spPr>
          <a:xfrm>
            <a:off x="8284464" y="2596896"/>
            <a:ext cx="2743200" cy="4937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450" dirty="0">
                <a:solidFill>
                  <a:srgbClr val="0E1726"/>
                </a:solidFill>
              </a:rPr>
              <a:t>Rebranding strategy should be evaluated as a discourse process, not just a logo change.</a:t>
            </a:r>
            <a:endParaRPr lang="en-US" sz="1450" dirty="0"/>
          </a:p>
        </p:txBody>
      </p:sp>
      <p:sp>
        <p:nvSpPr>
          <p:cNvPr id="17" name="Text 15"/>
          <p:cNvSpPr/>
          <p:nvPr/>
        </p:nvSpPr>
        <p:spPr>
          <a:xfrm>
            <a:off x="791464" y="3933952"/>
            <a:ext cx="4013200" cy="58521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b="1" dirty="0">
                <a:solidFill>
                  <a:srgbClr val="93C5FD"/>
                </a:solidFill>
              </a:rPr>
              <a:t>Limitations</a:t>
            </a:r>
            <a:r>
              <a:rPr lang="en-US" b="1" dirty="0">
                <a:solidFill>
                  <a:srgbClr val="F8FAFC"/>
                </a:solidFill>
              </a:rPr>
              <a:t> </a:t>
            </a:r>
            <a:r>
              <a:rPr lang="en-US" b="1" dirty="0">
                <a:solidFill>
                  <a:srgbClr val="93C5FD"/>
                </a:solidFill>
              </a:rPr>
              <a:t>and next step</a:t>
            </a:r>
          </a:p>
        </p:txBody>
      </p:sp>
      <p:sp>
        <p:nvSpPr>
          <p:cNvPr id="18" name="Text 16"/>
          <p:cNvSpPr/>
          <p:nvPr/>
        </p:nvSpPr>
        <p:spPr>
          <a:xfrm>
            <a:off x="786384" y="4663440"/>
            <a:ext cx="9028176" cy="6583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dirty="0">
                <a:solidFill>
                  <a:srgbClr val="CBD5E1"/>
                </a:solidFill>
              </a:rPr>
              <a:t>Short observation window, single-platform focus, and a highly structured text corpus. A next version of the study could compare multiple rebranding cases or extend the time horizon.</a:t>
            </a:r>
            <a:endParaRPr lang="en-US" dirty="0"/>
          </a:p>
        </p:txBody>
      </p:sp>
      <p:sp>
        <p:nvSpPr>
          <p:cNvPr id="21" name="Text 19"/>
          <p:cNvSpPr/>
          <p:nvPr/>
        </p:nvSpPr>
        <p:spPr>
          <a:xfrm>
            <a:off x="11658600" y="6446520"/>
            <a:ext cx="18288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r">
              <a:buNone/>
            </a:pPr>
            <a:r>
              <a:rPr lang="en-US" sz="900" dirty="0">
                <a:solidFill>
                  <a:srgbClr val="64748B"/>
                </a:solidFill>
              </a:rPr>
              <a:t>8</a:t>
            </a:r>
            <a:endParaRPr lang="en-US" sz="900" dirty="0"/>
          </a:p>
        </p:txBody>
      </p:sp>
      <p:sp>
        <p:nvSpPr>
          <p:cNvPr id="22" name="Text 20"/>
          <p:cNvSpPr/>
          <p:nvPr/>
        </p:nvSpPr>
        <p:spPr>
          <a:xfrm>
            <a:off x="786384" y="6446520"/>
            <a:ext cx="512064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endParaRPr lang="en-US" sz="900" dirty="0"/>
          </a:p>
        </p:txBody>
      </p:sp>
      <p:sp>
        <p:nvSpPr>
          <p:cNvPr id="25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11658600" y="6473952"/>
            <a:ext cx="274320" cy="182880"/>
          </a:xfrm>
          <a:prstGeom prst="rect">
            <a:avLst/>
          </a:prstGeom>
          <a:extLst>
            <a:ext uri="{C572A759-6A51-4108-AA02-DFA0A04FC94B}">
              <ma14:wrappingTextBoxFlag xmlns="" xmlns:ma14="http://schemas.microsoft.com/office/mac/drawingml/2011/main" val="0"/>
            </a:ext>
          </a:extLst>
        </p:spPr>
        <p:txBody>
          <a:bodyPr/>
          <a:lstStyle>
            <a:lvl1pPr>
              <a:defRPr sz="900">
                <a:solidFill>
                  <a:srgbClr val="7B8794"/>
                </a:solidFill>
              </a:defRPr>
            </a:lvl1pPr>
          </a:lstStyle>
          <a:p>
            <a:pPr algn="r"/>
            <a:fld id="{F7021451-1387-4CA6-816F-3879F97B5CBC}" type="slidenum">
              <a:rPr lang="en-US" b="0"/>
              <a:t>8</a:t>
            </a:fld>
            <a:endParaRPr lang="en-US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1"/>
          <p:cNvSpPr/>
          <p:nvPr/>
        </p:nvSpPr>
        <p:spPr>
          <a:xfrm>
            <a:off x="566928" y="539496"/>
            <a:ext cx="4480560" cy="438912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marL="0" indent="0" algn="l">
              <a:buNone/>
            </a:pPr>
            <a:endParaRPr lang="en-US" sz="2500" dirty="0"/>
          </a:p>
        </p:txBody>
      </p:sp>
      <p:sp>
        <p:nvSpPr>
          <p:cNvPr id="4" name="Shape 2"/>
          <p:cNvSpPr/>
          <p:nvPr/>
        </p:nvSpPr>
        <p:spPr>
          <a:xfrm>
            <a:off x="566928" y="1042416"/>
            <a:ext cx="11018520" cy="0"/>
          </a:xfrm>
          <a:prstGeom prst="line">
            <a:avLst/>
          </a:prstGeom>
          <a:noFill/>
          <a:ln w="15240">
            <a:solidFill>
              <a:srgbClr val="CFDBE7"/>
            </a:solidFill>
            <a:prstDash val="solid"/>
          </a:ln>
        </p:spPr>
        <p:txBody>
          <a:bodyPr/>
          <a:lstStyle/>
          <a:p>
            <a:endParaRPr lang="tr-TR"/>
          </a:p>
        </p:txBody>
      </p:sp>
      <p:sp>
        <p:nvSpPr>
          <p:cNvPr id="5" name="Shape 3"/>
          <p:cNvSpPr/>
          <p:nvPr/>
        </p:nvSpPr>
        <p:spPr>
          <a:xfrm>
            <a:off x="841248" y="1481328"/>
            <a:ext cx="10515600" cy="4114800"/>
          </a:xfrm>
          <a:prstGeom prst="roundRect">
            <a:avLst>
              <a:gd name="adj" fmla="val 2222"/>
            </a:avLst>
          </a:prstGeom>
          <a:solidFill>
            <a:srgbClr val="FFFFFF"/>
          </a:solidFill>
          <a:ln w="12700">
            <a:solidFill>
              <a:srgbClr val="D2DEEA"/>
            </a:solidFill>
            <a:prstDash val="solid"/>
          </a:ln>
          <a:effectLst>
            <a:outerShdw blurRad="19050" dist="50800" dir="2700000" algn="bl" rotWithShape="0">
              <a:srgbClr val="D7DEE8">
                <a:alpha val="32000"/>
              </a:srgbClr>
            </a:outerShdw>
          </a:effectLst>
        </p:spPr>
        <p:txBody>
          <a:bodyPr/>
          <a:lstStyle/>
          <a:p>
            <a:endParaRPr lang="tr-TR"/>
          </a:p>
        </p:txBody>
      </p:sp>
      <p:sp>
        <p:nvSpPr>
          <p:cNvPr id="6" name="Shape 4"/>
          <p:cNvSpPr/>
          <p:nvPr/>
        </p:nvSpPr>
        <p:spPr>
          <a:xfrm>
            <a:off x="1078992" y="1719072"/>
            <a:ext cx="10040112" cy="3621024"/>
          </a:xfrm>
          <a:prstGeom prst="roundRect">
            <a:avLst>
              <a:gd name="adj" fmla="val 2020"/>
            </a:avLst>
          </a:prstGeom>
          <a:solidFill>
            <a:srgbClr val="EDF3F8"/>
          </a:solidFill>
          <a:ln w="12700">
            <a:solidFill>
              <a:srgbClr val="EDF3F8"/>
            </a:solidFill>
            <a:prstDash val="solid"/>
          </a:ln>
        </p:spPr>
        <p:txBody>
          <a:bodyPr/>
          <a:lstStyle/>
          <a:p>
            <a:endParaRPr lang="tr-TR"/>
          </a:p>
        </p:txBody>
      </p:sp>
      <p:sp>
        <p:nvSpPr>
          <p:cNvPr id="7" name="Text 5"/>
          <p:cNvSpPr/>
          <p:nvPr/>
        </p:nvSpPr>
        <p:spPr>
          <a:xfrm>
            <a:off x="1481328" y="2537460"/>
            <a:ext cx="365760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marL="0" indent="0" algn="l">
              <a:buNone/>
            </a:pPr>
            <a:r>
              <a:rPr lang="en-US" sz="2800" b="1" dirty="0">
                <a:solidFill>
                  <a:srgbClr val="101928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Thank you</a:t>
            </a:r>
            <a:endParaRPr lang="en-US" sz="2800" dirty="0"/>
          </a:p>
        </p:txBody>
      </p:sp>
      <p:sp>
        <p:nvSpPr>
          <p:cNvPr id="8" name="Text 6"/>
          <p:cNvSpPr/>
          <p:nvPr/>
        </p:nvSpPr>
        <p:spPr>
          <a:xfrm>
            <a:off x="1481328" y="2688336"/>
            <a:ext cx="521208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marL="0" indent="0" algn="l">
              <a:buNone/>
            </a:pPr>
            <a:endParaRPr lang="en-US" sz="1630" dirty="0"/>
          </a:p>
        </p:txBody>
      </p:sp>
      <p:sp>
        <p:nvSpPr>
          <p:cNvPr id="9" name="Text 7"/>
          <p:cNvSpPr/>
          <p:nvPr/>
        </p:nvSpPr>
        <p:spPr>
          <a:xfrm>
            <a:off x="8083296" y="2797376"/>
            <a:ext cx="1243584" cy="1115568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Autofit/>
          </a:bodyPr>
          <a:lstStyle/>
          <a:p>
            <a:pPr marL="0" indent="0" algn="ctr">
              <a:buNone/>
            </a:pPr>
            <a:r>
              <a:rPr lang="en-US" sz="8000" b="1" dirty="0">
                <a:solidFill>
                  <a:srgbClr val="2398A7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Q</a:t>
            </a:r>
            <a:endParaRPr lang="en-US" sz="8000" dirty="0"/>
          </a:p>
        </p:txBody>
      </p:sp>
      <p:sp>
        <p:nvSpPr>
          <p:cNvPr id="10" name="Text 8"/>
          <p:cNvSpPr/>
          <p:nvPr/>
        </p:nvSpPr>
        <p:spPr>
          <a:xfrm>
            <a:off x="8979408" y="3029172"/>
            <a:ext cx="621792" cy="612648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Autofit/>
          </a:bodyPr>
          <a:lstStyle/>
          <a:p>
            <a:pPr marL="0" indent="0" algn="ctr">
              <a:buNone/>
            </a:pPr>
            <a:r>
              <a:rPr lang="en-US" sz="5000" b="1" dirty="0">
                <a:solidFill>
                  <a:srgbClr val="F5B600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&amp;</a:t>
            </a:r>
            <a:endParaRPr lang="en-US" sz="5000" dirty="0"/>
          </a:p>
        </p:txBody>
      </p:sp>
      <p:sp>
        <p:nvSpPr>
          <p:cNvPr id="11" name="Text 9"/>
          <p:cNvSpPr/>
          <p:nvPr/>
        </p:nvSpPr>
        <p:spPr>
          <a:xfrm>
            <a:off x="9253728" y="2779776"/>
            <a:ext cx="1243584" cy="1115568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Autofit/>
          </a:bodyPr>
          <a:lstStyle/>
          <a:p>
            <a:pPr marL="0" indent="0" algn="ctr">
              <a:buNone/>
            </a:pPr>
            <a:r>
              <a:rPr lang="en-US" sz="8000" b="1" dirty="0">
                <a:solidFill>
                  <a:srgbClr val="4B7DA6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A</a:t>
            </a:r>
            <a:endParaRPr lang="en-US" sz="8000" dirty="0"/>
          </a:p>
        </p:txBody>
      </p:sp>
      <p:sp>
        <p:nvSpPr>
          <p:cNvPr id="12" name="Shape 10"/>
          <p:cNvSpPr/>
          <p:nvPr/>
        </p:nvSpPr>
        <p:spPr>
          <a:xfrm>
            <a:off x="1481328" y="3328416"/>
            <a:ext cx="4480560" cy="0"/>
          </a:xfrm>
          <a:prstGeom prst="line">
            <a:avLst/>
          </a:prstGeom>
          <a:noFill/>
          <a:ln w="13970">
            <a:solidFill>
              <a:srgbClr val="CFDBE7"/>
            </a:solidFill>
            <a:prstDash val="solid"/>
          </a:ln>
        </p:spPr>
        <p:txBody>
          <a:bodyPr/>
          <a:lstStyle/>
          <a:p>
            <a:endParaRPr lang="tr-TR"/>
          </a:p>
        </p:txBody>
      </p:sp>
      <p:sp>
        <p:nvSpPr>
          <p:cNvPr id="13" name="Text 11"/>
          <p:cNvSpPr/>
          <p:nvPr/>
        </p:nvSpPr>
        <p:spPr>
          <a:xfrm>
            <a:off x="1481328" y="3602736"/>
            <a:ext cx="420624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marL="0" indent="0" algn="l">
              <a:buNone/>
            </a:pPr>
            <a:r>
              <a:rPr lang="en-US" b="1" dirty="0">
                <a:solidFill>
                  <a:srgbClr val="101928"/>
                </a:solidFill>
                <a:latin typeface="Aptos Display" pitchFamily="34" charset="0"/>
                <a:ea typeface="Aptos Display" pitchFamily="34" charset="-122"/>
                <a:cs typeface="Aptos Display" pitchFamily="34" charset="-120"/>
              </a:rPr>
              <a:t>Corporate Rebranding Strategies</a:t>
            </a:r>
            <a:endParaRPr lang="en-US" dirty="0"/>
          </a:p>
        </p:txBody>
      </p:sp>
      <p:sp>
        <p:nvSpPr>
          <p:cNvPr id="14" name="Text 12"/>
          <p:cNvSpPr/>
          <p:nvPr/>
        </p:nvSpPr>
        <p:spPr>
          <a:xfrm>
            <a:off x="1481328" y="3968496"/>
            <a:ext cx="457200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marL="0" indent="0" algn="l">
              <a:buNone/>
            </a:pPr>
            <a:r>
              <a:rPr lang="en-US" sz="1500" dirty="0">
                <a:solidFill>
                  <a:srgbClr val="516071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From the Flying Bird to the Stylized X</a:t>
            </a:r>
            <a:endParaRPr lang="en-US" sz="1500" dirty="0"/>
          </a:p>
        </p:txBody>
      </p:sp>
      <p:sp>
        <p:nvSpPr>
          <p:cNvPr id="15" name="Text 13"/>
          <p:cNvSpPr/>
          <p:nvPr/>
        </p:nvSpPr>
        <p:spPr>
          <a:xfrm>
            <a:off x="1481328" y="4352544"/>
            <a:ext cx="457200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marL="0" indent="0" algn="l">
              <a:buNone/>
            </a:pPr>
            <a:r>
              <a:rPr lang="en-US" sz="1500" dirty="0">
                <a:solidFill>
                  <a:srgbClr val="778697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Case: Twitter → X rebranding discourse on social media</a:t>
            </a:r>
            <a:endParaRPr lang="en-US" sz="1500" dirty="0"/>
          </a:p>
        </p:txBody>
      </p:sp>
      <p:sp>
        <p:nvSpPr>
          <p:cNvPr id="16" name="Text 14"/>
          <p:cNvSpPr/>
          <p:nvPr/>
        </p:nvSpPr>
        <p:spPr>
          <a:xfrm>
            <a:off x="1481328" y="4773168"/>
            <a:ext cx="7845552" cy="473202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Autofit/>
          </a:bodyPr>
          <a:lstStyle/>
          <a:p>
            <a:pPr marL="0" indent="0" algn="l">
              <a:buNone/>
            </a:pPr>
            <a:r>
              <a:rPr lang="en-US" b="1" dirty="0">
                <a:solidFill>
                  <a:srgbClr val="101928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Assoc. Prof. Sahver OMERAKİ ÇEKİRDEKCİ – </a:t>
            </a:r>
            <a:r>
              <a:rPr lang="en-US" b="1" dirty="0" err="1">
                <a:solidFill>
                  <a:srgbClr val="101928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sahver.omeraki@galata.edu.tr</a:t>
            </a:r>
            <a:r>
              <a:rPr lang="en-US" b="1" dirty="0">
                <a:solidFill>
                  <a:srgbClr val="101928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 </a:t>
            </a:r>
          </a:p>
          <a:p>
            <a:pPr marL="0" indent="0" algn="l">
              <a:buNone/>
            </a:pPr>
            <a:r>
              <a:rPr lang="en-US" b="1" dirty="0">
                <a:solidFill>
                  <a:srgbClr val="101928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Asst. Prof. Ayşe İLGÜN KAMANLI – </a:t>
            </a:r>
            <a:r>
              <a:rPr lang="en-US" b="1" dirty="0" err="1">
                <a:solidFill>
                  <a:srgbClr val="101928"/>
                </a:solidFill>
                <a:latin typeface="Aptos" pitchFamily="34" charset="0"/>
                <a:ea typeface="Aptos" pitchFamily="34" charset="-122"/>
                <a:cs typeface="Aptos" pitchFamily="34" charset="-120"/>
              </a:rPr>
              <a:t>ailgun@dogus.edu.tr</a:t>
            </a:r>
            <a:endParaRPr lang="en-US" dirty="0"/>
          </a:p>
        </p:txBody>
      </p:sp>
      <p:sp>
        <p:nvSpPr>
          <p:cNvPr id="26" name="Text 24"/>
          <p:cNvSpPr/>
          <p:nvPr/>
        </p:nvSpPr>
        <p:spPr>
          <a:xfrm>
            <a:off x="6903720" y="4334256"/>
            <a:ext cx="3017520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marL="0" indent="0" algn="l">
              <a:buNone/>
            </a:pPr>
            <a:endParaRPr lang="en-US" sz="1320" dirty="0"/>
          </a:p>
        </p:txBody>
      </p:sp>
      <p:sp>
        <p:nvSpPr>
          <p:cNvPr id="27" name="Text 25"/>
          <p:cNvSpPr/>
          <p:nvPr/>
        </p:nvSpPr>
        <p:spPr>
          <a:xfrm>
            <a:off x="6903720" y="4681728"/>
            <a:ext cx="3886200" cy="219456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marL="0" indent="0" algn="l">
              <a:buNone/>
            </a:pPr>
            <a:endParaRPr lang="en-US" sz="1060" dirty="0"/>
          </a:p>
        </p:txBody>
      </p:sp>
      <p:sp>
        <p:nvSpPr>
          <p:cNvPr id="28" name="Text 26"/>
          <p:cNvSpPr/>
          <p:nvPr/>
        </p:nvSpPr>
        <p:spPr>
          <a:xfrm>
            <a:off x="566928" y="6492240"/>
            <a:ext cx="292608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marL="0" indent="0" algn="l">
              <a:buNone/>
            </a:pPr>
            <a:endParaRPr lang="en-US" sz="850" dirty="0"/>
          </a:p>
        </p:txBody>
      </p:sp>
      <p:sp>
        <p:nvSpPr>
          <p:cNvPr id="29" name="Text 27"/>
          <p:cNvSpPr/>
          <p:nvPr/>
        </p:nvSpPr>
        <p:spPr>
          <a:xfrm>
            <a:off x="10469880" y="6492240"/>
            <a:ext cx="128016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marL="0" indent="0" algn="r">
              <a:buNone/>
            </a:pPr>
            <a:endParaRPr lang="en-US" sz="85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ptos Display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7429</TotalTime>
  <Words>1547</Words>
  <Application>Microsoft Macintosh PowerPoint</Application>
  <PresentationFormat>Widescreen</PresentationFormat>
  <Paragraphs>148</Paragraphs>
  <Slides>9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3" baseType="lpstr">
      <vt:lpstr>Aptos</vt:lpstr>
      <vt:lpstr>Aptos Display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OpenAI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Corporate Rebranding Strategies: From the Flying Bird to the Stylized X</dc:title>
  <dc:subject>Conference presentation on Twitter to X rebranding</dc:subject>
  <dc:creator>OpenAI</dc:creator>
  <cp:lastModifiedBy>Student</cp:lastModifiedBy>
  <cp:revision>27</cp:revision>
  <dcterms:created xsi:type="dcterms:W3CDTF">2026-04-15T18:46:27Z</dcterms:created>
  <dcterms:modified xsi:type="dcterms:W3CDTF">2026-06-09T09:20:55Z</dcterms:modified>
</cp:coreProperties>
</file>